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5"/>
  </p:notesMasterIdLst>
  <p:sldIdLst>
    <p:sldId id="256" r:id="rId2"/>
    <p:sldId id="257" r:id="rId3"/>
    <p:sldId id="258" r:id="rId4"/>
    <p:sldId id="271" r:id="rId5"/>
    <p:sldId id="259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72" r:id="rId15"/>
    <p:sldId id="266" r:id="rId16"/>
    <p:sldId id="260" r:id="rId17"/>
    <p:sldId id="267" r:id="rId18"/>
    <p:sldId id="261" r:id="rId19"/>
    <p:sldId id="268" r:id="rId20"/>
    <p:sldId id="263" r:id="rId21"/>
    <p:sldId id="269" r:id="rId22"/>
    <p:sldId id="264" r:id="rId23"/>
    <p:sldId id="265" r:id="rId24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ppen, Hendrik" initials="PH" lastIdx="1" clrIdx="0">
    <p:extLst>
      <p:ext uri="{19B8F6BF-5375-455C-9EA6-DF929625EA0E}">
        <p15:presenceInfo xmlns:p15="http://schemas.microsoft.com/office/powerpoint/2012/main" userId="S-1-5-21-4283814996-4038484647-99987820-875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673"/>
    <a:srgbClr val="E8C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7478" autoAdjust="0"/>
  </p:normalViewPr>
  <p:slideViewPr>
    <p:cSldViewPr snapToGrid="0">
      <p:cViewPr varScale="1">
        <p:scale>
          <a:sx n="204" d="100"/>
          <a:sy n="204" d="100"/>
        </p:scale>
        <p:origin x="456" y="1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sz="1200" b="1">
                <a:solidFill>
                  <a:schemeClr val="tx1"/>
                </a:solidFill>
              </a:rPr>
              <a:t>Viewers</a:t>
            </a:r>
          </a:p>
          <a:p>
            <a:pPr algn="l">
              <a:defRPr sz="1200">
                <a:solidFill>
                  <a:schemeClr val="tx1"/>
                </a:solidFill>
              </a:defRPr>
            </a:pPr>
            <a:r>
              <a:rPr lang="de-DE" sz="1000">
                <a:solidFill>
                  <a:schemeClr val="tx1"/>
                </a:solidFill>
              </a:rPr>
              <a:t>Total:</a:t>
            </a:r>
            <a:r>
              <a:rPr lang="de-DE" sz="1000" baseline="0">
                <a:solidFill>
                  <a:schemeClr val="tx1"/>
                </a:solidFill>
              </a:rPr>
              <a:t> 1.2K</a:t>
            </a:r>
            <a:endParaRPr lang="de-DE" sz="1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5.4877541614953514E-2"/>
          <c:y val="1.3547634870972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94630200629712E-2"/>
          <c:y val="0.39705918312453642"/>
          <c:w val="0.94017880577427826"/>
          <c:h val="0.3913267716535432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Live</c:v>
                </c:pt>
              </c:strCache>
            </c:strRef>
          </c:tx>
          <c:spPr>
            <a:solidFill>
              <a:srgbClr val="E97B3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Tabelle1!$B$2</c:f>
              <c:numCache>
                <c:formatCode>General</c:formatCode>
                <c:ptCount val="1"/>
                <c:pt idx="0">
                  <c:v>531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A9-4401-B340-DE4740A2B37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Recorded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Tabelle1!$C$2</c:f>
              <c:numCache>
                <c:formatCode>General</c:formatCode>
                <c:ptCount val="1"/>
                <c:pt idx="0">
                  <c:v>741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A9-4401-B340-DE4740A2B37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4885024"/>
        <c:axId val="194880128"/>
      </c:barChart>
      <c:catAx>
        <c:axId val="19488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880128"/>
        <c:crosses val="autoZero"/>
        <c:auto val="1"/>
        <c:lblAlgn val="ctr"/>
        <c:lblOffset val="100"/>
        <c:noMultiLvlLbl val="0"/>
      </c:catAx>
      <c:valAx>
        <c:axId val="19488012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94885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845131313131313"/>
          <c:y val="0.78000841864342585"/>
          <c:w val="0.31548677363566308"/>
          <c:h val="0.219991089434470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sz="1200" b="1" err="1">
                <a:solidFill>
                  <a:schemeClr val="tx1"/>
                </a:solidFill>
              </a:rPr>
              <a:t>Avg</a:t>
            </a:r>
            <a:r>
              <a:rPr lang="de-DE" sz="1200" b="1">
                <a:solidFill>
                  <a:schemeClr val="tx1"/>
                </a:solidFill>
              </a:rPr>
              <a:t>. Viewing</a:t>
            </a:r>
            <a:r>
              <a:rPr lang="de-DE" sz="1200" b="1" baseline="0">
                <a:solidFill>
                  <a:schemeClr val="tx1"/>
                </a:solidFill>
              </a:rPr>
              <a:t> Time</a:t>
            </a:r>
            <a:endParaRPr lang="de-DE" sz="1200" b="1">
              <a:solidFill>
                <a:schemeClr val="tx1"/>
              </a:solidFill>
            </a:endParaRPr>
          </a:p>
          <a:p>
            <a:pPr algn="l">
              <a:defRPr sz="1200">
                <a:solidFill>
                  <a:schemeClr val="tx1"/>
                </a:solidFill>
              </a:defRPr>
            </a:pPr>
            <a:r>
              <a:rPr lang="de-DE" sz="1000">
                <a:solidFill>
                  <a:schemeClr val="tx1"/>
                </a:solidFill>
              </a:rPr>
              <a:t>Total:</a:t>
            </a:r>
            <a:r>
              <a:rPr lang="de-DE" sz="1000" baseline="0">
                <a:solidFill>
                  <a:schemeClr val="tx1"/>
                </a:solidFill>
              </a:rPr>
              <a:t> 7m 29s</a:t>
            </a:r>
            <a:endParaRPr lang="de-DE" sz="1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5.4877541614953514E-2"/>
          <c:y val="1.3547634870972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94630200629712E-2"/>
          <c:y val="0.39705918312453642"/>
          <c:w val="0.94017880577427826"/>
          <c:h val="0.3913267716535432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Live</c:v>
                </c:pt>
              </c:strCache>
            </c:strRef>
          </c:tx>
          <c:spPr>
            <a:solidFill>
              <a:srgbClr val="E97B3A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10m 32s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F22-4E04-B6B0-47539AE554F7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Tabelle1!$B$2</c:f>
              <c:numCache>
                <c:formatCode>General</c:formatCode>
                <c:ptCount val="1"/>
                <c:pt idx="0">
                  <c:v>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F22-4E04-B6B0-47539AE554F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Recorded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5m 5s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DF22-4E04-B6B0-47539AE554F7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Tabelle1!$C$2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F22-4E04-B6B0-47539AE554F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4873600"/>
        <c:axId val="194873056"/>
      </c:barChart>
      <c:catAx>
        <c:axId val="194873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873056"/>
        <c:crosses val="autoZero"/>
        <c:auto val="1"/>
        <c:lblAlgn val="ctr"/>
        <c:lblOffset val="100"/>
        <c:noMultiLvlLbl val="0"/>
      </c:catAx>
      <c:valAx>
        <c:axId val="1948730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94873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413434343434344"/>
          <c:y val="0.75022658813956189"/>
          <c:w val="0.29445050505050507"/>
          <c:h val="0.21999158135657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sz="1200" b="1">
                <a:solidFill>
                  <a:schemeClr val="tx1"/>
                </a:solidFill>
              </a:rPr>
              <a:t>Engagement</a:t>
            </a:r>
          </a:p>
        </c:rich>
      </c:tx>
      <c:layout>
        <c:manualLayout>
          <c:xMode val="edge"/>
          <c:yMode val="edge"/>
          <c:x val="0"/>
          <c:y val="3.39610784647988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38176654467825555"/>
          <c:y val="0.26813341088225268"/>
          <c:w val="0.61757879395688176"/>
          <c:h val="0.5529177780897561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Live</c:v>
                </c:pt>
              </c:strCache>
            </c:strRef>
          </c:tx>
          <c:spPr>
            <a:solidFill>
              <a:srgbClr val="E97B3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Products added to cart</c:v>
                </c:pt>
                <c:pt idx="1">
                  <c:v>Messages sent</c:v>
                </c:pt>
                <c:pt idx="2">
                  <c:v>Hearts sent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83</c:v>
                </c:pt>
                <c:pt idx="1">
                  <c:v>115</c:v>
                </c:pt>
                <c:pt idx="2">
                  <c:v>5900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43C-4211-897B-8CB6024C4341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Recorded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C43C-4211-897B-8CB6024C4341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Products added to cart</c:v>
                </c:pt>
                <c:pt idx="1">
                  <c:v>Messages sent</c:v>
                </c:pt>
                <c:pt idx="2">
                  <c:v>Hearts sent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86</c:v>
                </c:pt>
                <c:pt idx="1">
                  <c:v>0</c:v>
                </c:pt>
                <c:pt idx="2">
                  <c:v>547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43C-4211-897B-8CB6024C434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94877408"/>
        <c:axId val="194880672"/>
      </c:barChart>
      <c:catAx>
        <c:axId val="19487740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880672"/>
        <c:crosses val="autoZero"/>
        <c:auto val="1"/>
        <c:lblAlgn val="ctr"/>
        <c:lblOffset val="100"/>
        <c:noMultiLvlLbl val="0"/>
      </c:catAx>
      <c:valAx>
        <c:axId val="194880672"/>
        <c:scaling>
          <c:orientation val="minMax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9487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50247593465799"/>
          <c:y val="0.8591497696930801"/>
          <c:w val="0.32710073232145509"/>
          <c:h val="0.140850559996374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81548404840484"/>
          <c:y val="0.25115287164985328"/>
          <c:w val="0.69073931623931628"/>
          <c:h val="0.57838872869209546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Live</c:v>
                </c:pt>
              </c:strCache>
            </c:strRef>
          </c:tx>
          <c:spPr>
            <a:solidFill>
              <a:srgbClr val="E97B3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Viewers added to cart</c:v>
                </c:pt>
                <c:pt idx="1">
                  <c:v>Viewers chatted</c:v>
                </c:pt>
                <c:pt idx="2">
                  <c:v>Viewers liked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49</c:v>
                </c:pt>
                <c:pt idx="1">
                  <c:v>57</c:v>
                </c:pt>
                <c:pt idx="2">
                  <c:v>121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F5D-4929-80B1-2128C4B95E36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Recorded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BF5D-4929-80B1-2128C4B95E36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Viewers added to cart</c:v>
                </c:pt>
                <c:pt idx="1">
                  <c:v>Viewers chatted</c:v>
                </c:pt>
                <c:pt idx="2">
                  <c:v>Viewers liked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33</c:v>
                </c:pt>
                <c:pt idx="1">
                  <c:v>0</c:v>
                </c:pt>
                <c:pt idx="2">
                  <c:v>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F5D-4929-80B1-2128C4B95E3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94869792"/>
        <c:axId val="194877952"/>
      </c:barChart>
      <c:catAx>
        <c:axId val="1948697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877952"/>
        <c:crosses val="autoZero"/>
        <c:auto val="1"/>
        <c:lblAlgn val="ctr"/>
        <c:lblOffset val="100"/>
        <c:noMultiLvlLbl val="0"/>
      </c:catAx>
      <c:valAx>
        <c:axId val="194877952"/>
        <c:scaling>
          <c:orientation val="minMax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9486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1731600660065988"/>
          <c:y val="0.8591497696930801"/>
          <c:w val="0.37365269039429072"/>
          <c:h val="0.140850559996374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lnSpc>
                <a:spcPct val="110000"/>
              </a:lnSpc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sz="1200" b="1">
                <a:solidFill>
                  <a:schemeClr val="tx1"/>
                </a:solidFill>
              </a:rPr>
              <a:t>Devices</a:t>
            </a:r>
          </a:p>
          <a:p>
            <a:pPr algn="l">
              <a:lnSpc>
                <a:spcPct val="110000"/>
              </a:lnSpc>
              <a:defRPr sz="1200">
                <a:solidFill>
                  <a:schemeClr val="tx1"/>
                </a:solidFill>
              </a:defRPr>
            </a:pPr>
            <a:r>
              <a:rPr lang="de-DE" sz="1000">
                <a:solidFill>
                  <a:schemeClr val="tx1"/>
                </a:solidFill>
              </a:rPr>
              <a:t>Live</a:t>
            </a:r>
          </a:p>
        </c:rich>
      </c:tx>
      <c:layout>
        <c:manualLayout>
          <c:xMode val="edge"/>
          <c:yMode val="edge"/>
          <c:x val="5.4877541614953514E-2"/>
          <c:y val="1.3547634870972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lnSpc>
              <a:spcPct val="110000"/>
            </a:lnSpc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94630200629712E-2"/>
          <c:y val="0.43978522719244428"/>
          <c:w val="0.94017880577427826"/>
          <c:h val="0.34860098258110894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Mobile</c:v>
                </c:pt>
              </c:strCache>
            </c:strRef>
          </c:tx>
          <c:spPr>
            <a:solidFill>
              <a:srgbClr val="E97B3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Tabelle1!$B$2</c:f>
              <c:numCache>
                <c:formatCode>0%</c:formatCode>
                <c:ptCount val="1"/>
                <c:pt idx="0">
                  <c:v>0.74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403-4C80-B712-0A6E12AC197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Desktop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Tabelle1!$C$2</c:f>
              <c:numCache>
                <c:formatCode>0%</c:formatCode>
                <c:ptCount val="1"/>
                <c:pt idx="0">
                  <c:v>0.26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403-4C80-B712-0A6E12AC197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4881216"/>
        <c:axId val="194870880"/>
      </c:barChart>
      <c:catAx>
        <c:axId val="194881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870880"/>
        <c:crosses val="autoZero"/>
        <c:auto val="1"/>
        <c:lblAlgn val="ctr"/>
        <c:lblOffset val="100"/>
        <c:noMultiLvlLbl val="0"/>
      </c:catAx>
      <c:valAx>
        <c:axId val="19487088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9488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398859126984132"/>
          <c:y val="0.78000814145041175"/>
          <c:w val="0.34149595959595958"/>
          <c:h val="0.219991961397135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lnSpc>
                <a:spcPct val="110000"/>
              </a:lnSpc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 sz="1200" b="1">
              <a:solidFill>
                <a:schemeClr val="tx1"/>
              </a:solidFill>
            </a:endParaRPr>
          </a:p>
          <a:p>
            <a:pPr algn="l">
              <a:lnSpc>
                <a:spcPct val="110000"/>
              </a:lnSpc>
              <a:defRPr sz="1200">
                <a:solidFill>
                  <a:schemeClr val="tx1"/>
                </a:solidFill>
              </a:defRPr>
            </a:pPr>
            <a:r>
              <a:rPr lang="de-DE" sz="1000" err="1">
                <a:solidFill>
                  <a:schemeClr val="tx1"/>
                </a:solidFill>
              </a:rPr>
              <a:t>Recorded</a:t>
            </a:r>
            <a:endParaRPr lang="de-DE" sz="100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5.4877541614953514E-2"/>
          <c:y val="1.3547634870972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lnSpc>
              <a:spcPct val="110000"/>
            </a:lnSpc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94630200629712E-2"/>
          <c:y val="0.4113013648704264"/>
          <c:w val="0.94017880577427826"/>
          <c:h val="0.3770848449031268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Mobile</c:v>
                </c:pt>
              </c:strCache>
            </c:strRef>
          </c:tx>
          <c:spPr>
            <a:solidFill>
              <a:srgbClr val="E97B3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Tabelle1!$B$2</c:f>
              <c:numCache>
                <c:formatCode>0%</c:formatCode>
                <c:ptCount val="1"/>
                <c:pt idx="0">
                  <c:v>0.77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45B-41E4-9F6E-C4E69745596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Desktop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Tabelle1!$C$2</c:f>
              <c:numCache>
                <c:formatCode>0%</c:formatCode>
                <c:ptCount val="1"/>
                <c:pt idx="0">
                  <c:v>0.23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45B-41E4-9F6E-C4E6974559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4874144"/>
        <c:axId val="194882304"/>
      </c:barChart>
      <c:catAx>
        <c:axId val="194874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882304"/>
        <c:crosses val="autoZero"/>
        <c:auto val="1"/>
        <c:lblAlgn val="ctr"/>
        <c:lblOffset val="100"/>
        <c:noMultiLvlLbl val="0"/>
      </c:catAx>
      <c:valAx>
        <c:axId val="19488230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94874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774027777777778"/>
          <c:y val="0.78000784624812081"/>
          <c:w val="0.30054861111111109"/>
          <c:h val="0.219991961397135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B8997-16A6-49CD-8B75-47A338A93C1E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CC01B-494D-42A5-8330-34E897BD29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56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CC01B-494D-42A5-8330-34E897BD299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76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CC01B-494D-42A5-8330-34E897BD2998}" type="slidenum">
              <a:rPr lang="de-DE" smtClean="0"/>
              <a:t>5</a:t>
            </a:fld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66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CC01B-494D-42A5-8330-34E897BD2998}" type="slidenum">
              <a:rPr lang="de-DE" smtClean="0"/>
              <a:t>14</a:t>
            </a:fld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89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CC01B-494D-42A5-8330-34E897BD299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15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72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26" y="4812829"/>
            <a:ext cx="1228549" cy="1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99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339725"/>
            <a:ext cx="8496300" cy="46800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de-DE" dirty="0" smtClean="0"/>
              <a:t>TITEL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26" y="4803775"/>
            <a:ext cx="1228549" cy="1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630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339724"/>
            <a:ext cx="8496300" cy="46800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de-DE" dirty="0" smtClean="0"/>
              <a:t>TITEL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26" y="4803775"/>
            <a:ext cx="1228549" cy="1732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B5CA0C93-539D-FB42-8160-EC2AB9E8A3B5}"/>
              </a:ext>
            </a:extLst>
          </p:cNvPr>
          <p:cNvSpPr txBox="1"/>
          <p:nvPr userDrawn="1"/>
        </p:nvSpPr>
        <p:spPr>
          <a:xfrm>
            <a:off x="323850" y="987425"/>
            <a:ext cx="424814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800" b="0" kern="0" dirty="0"/>
              <a:t>LIVE VIDEO SHOPPING MIT </a:t>
            </a:r>
          </a:p>
          <a:p>
            <a:pPr algn="ctr"/>
            <a:r>
              <a:rPr lang="de-DE" sz="1800" b="0" kern="0" dirty="0"/>
              <a:t>ONSITE INTEGRATION</a:t>
            </a:r>
          </a:p>
        </p:txBody>
      </p:sp>
    </p:spTree>
    <p:extLst>
      <p:ext uri="{BB962C8B-B14F-4D97-AF65-F5344CB8AC3E}">
        <p14:creationId xmlns:p14="http://schemas.microsoft.com/office/powerpoint/2010/main" val="14138633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339725"/>
            <a:ext cx="8496300" cy="46800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de-DE" dirty="0" smtClean="0"/>
              <a:t>TITEL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26" y="4803775"/>
            <a:ext cx="1228549" cy="173225"/>
          </a:xfrm>
          <a:prstGeom prst="rect">
            <a:avLst/>
          </a:prstGeom>
        </p:spPr>
      </p:pic>
      <p:sp>
        <p:nvSpPr>
          <p:cNvPr id="3" name="Textfeld 2"/>
          <p:cNvSpPr txBox="1"/>
          <p:nvPr userDrawn="1"/>
        </p:nvSpPr>
        <p:spPr>
          <a:xfrm>
            <a:off x="323850" y="987425"/>
            <a:ext cx="4068763" cy="3636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de-DE" sz="1050" dirty="0" smtClean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4751388" y="987425"/>
            <a:ext cx="4068763" cy="3636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de-DE" sz="1050" dirty="0" smtClean="0"/>
          </a:p>
        </p:txBody>
      </p:sp>
    </p:spTree>
    <p:extLst>
      <p:ext uri="{BB962C8B-B14F-4D97-AF65-F5344CB8AC3E}">
        <p14:creationId xmlns:p14="http://schemas.microsoft.com/office/powerpoint/2010/main" val="15393668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323851" y="339726"/>
            <a:ext cx="8496300" cy="44640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96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9" name="Line 27"/>
          <p:cNvSpPr>
            <a:spLocks noChangeShapeType="1"/>
          </p:cNvSpPr>
          <p:nvPr/>
        </p:nvSpPr>
        <p:spPr bwMode="auto">
          <a:xfrm rot="-5400000">
            <a:off x="8532523" y="-239911"/>
            <a:ext cx="282178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64540" name="Line 28"/>
          <p:cNvSpPr>
            <a:spLocks noChangeShapeType="1"/>
          </p:cNvSpPr>
          <p:nvPr/>
        </p:nvSpPr>
        <p:spPr bwMode="auto">
          <a:xfrm rot="-5400000">
            <a:off x="307319" y="-239911"/>
            <a:ext cx="282178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64541" name="Line 29"/>
          <p:cNvSpPr>
            <a:spLocks noChangeShapeType="1"/>
          </p:cNvSpPr>
          <p:nvPr/>
        </p:nvSpPr>
        <p:spPr bwMode="auto">
          <a:xfrm rot="-5400000">
            <a:off x="8530737" y="5398294"/>
            <a:ext cx="28575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64542" name="Line 30"/>
          <p:cNvSpPr>
            <a:spLocks noChangeShapeType="1"/>
          </p:cNvSpPr>
          <p:nvPr/>
        </p:nvSpPr>
        <p:spPr bwMode="auto">
          <a:xfrm rot="-5400000">
            <a:off x="305533" y="5398294"/>
            <a:ext cx="28575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endParaRPr lang="de-DE">
              <a:cs typeface="+mn-cs"/>
            </a:endParaRPr>
          </a:p>
        </p:txBody>
      </p:sp>
      <p:grpSp>
        <p:nvGrpSpPr>
          <p:cNvPr id="1031" name="Group 85"/>
          <p:cNvGrpSpPr>
            <a:grpSpLocks/>
          </p:cNvGrpSpPr>
          <p:nvPr/>
        </p:nvGrpSpPr>
        <p:grpSpPr bwMode="auto">
          <a:xfrm>
            <a:off x="-419099" y="937022"/>
            <a:ext cx="337038" cy="3513534"/>
            <a:chOff x="-309" y="868"/>
            <a:chExt cx="249" cy="3253"/>
          </a:xfrm>
        </p:grpSpPr>
        <p:sp>
          <p:nvSpPr>
            <p:cNvPr id="64537" name="Line 25"/>
            <p:cNvSpPr>
              <a:spLocks noChangeShapeType="1"/>
            </p:cNvSpPr>
            <p:nvPr/>
          </p:nvSpPr>
          <p:spPr bwMode="auto">
            <a:xfrm>
              <a:off x="-309" y="993"/>
              <a:ext cx="249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  <p:sp>
          <p:nvSpPr>
            <p:cNvPr id="64538" name="Line 26"/>
            <p:cNvSpPr>
              <a:spLocks noChangeShapeType="1"/>
            </p:cNvSpPr>
            <p:nvPr/>
          </p:nvSpPr>
          <p:spPr bwMode="auto">
            <a:xfrm>
              <a:off x="-309" y="4121"/>
              <a:ext cx="249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  <p:sp>
          <p:nvSpPr>
            <p:cNvPr id="64589" name="Line 77"/>
            <p:cNvSpPr>
              <a:spLocks noChangeShapeType="1"/>
            </p:cNvSpPr>
            <p:nvPr/>
          </p:nvSpPr>
          <p:spPr bwMode="auto">
            <a:xfrm>
              <a:off x="-309" y="868"/>
              <a:ext cx="249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  <p:sp>
          <p:nvSpPr>
            <p:cNvPr id="64590" name="Line 78"/>
            <p:cNvSpPr>
              <a:spLocks noChangeShapeType="1"/>
            </p:cNvSpPr>
            <p:nvPr/>
          </p:nvSpPr>
          <p:spPr bwMode="auto">
            <a:xfrm>
              <a:off x="-309" y="4043"/>
              <a:ext cx="249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  <p:sp>
          <p:nvSpPr>
            <p:cNvPr id="64596" name="Line 84"/>
            <p:cNvSpPr>
              <a:spLocks noChangeShapeType="1"/>
            </p:cNvSpPr>
            <p:nvPr/>
          </p:nvSpPr>
          <p:spPr bwMode="auto">
            <a:xfrm>
              <a:off x="-309" y="2570"/>
              <a:ext cx="249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</p:grpSp>
      <p:grpSp>
        <p:nvGrpSpPr>
          <p:cNvPr id="1032" name="Group 86"/>
          <p:cNvGrpSpPr>
            <a:grpSpLocks/>
          </p:cNvGrpSpPr>
          <p:nvPr/>
        </p:nvGrpSpPr>
        <p:grpSpPr bwMode="auto">
          <a:xfrm>
            <a:off x="9283213" y="937022"/>
            <a:ext cx="337038" cy="3513534"/>
            <a:chOff x="-309" y="868"/>
            <a:chExt cx="249" cy="3253"/>
          </a:xfrm>
        </p:grpSpPr>
        <p:sp>
          <p:nvSpPr>
            <p:cNvPr id="64599" name="Line 87"/>
            <p:cNvSpPr>
              <a:spLocks noChangeShapeType="1"/>
            </p:cNvSpPr>
            <p:nvPr/>
          </p:nvSpPr>
          <p:spPr bwMode="auto">
            <a:xfrm>
              <a:off x="-309" y="993"/>
              <a:ext cx="249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  <p:sp>
          <p:nvSpPr>
            <p:cNvPr id="64600" name="Line 88"/>
            <p:cNvSpPr>
              <a:spLocks noChangeShapeType="1"/>
            </p:cNvSpPr>
            <p:nvPr/>
          </p:nvSpPr>
          <p:spPr bwMode="auto">
            <a:xfrm>
              <a:off x="-309" y="4121"/>
              <a:ext cx="249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  <p:sp>
          <p:nvSpPr>
            <p:cNvPr id="64601" name="Line 89"/>
            <p:cNvSpPr>
              <a:spLocks noChangeShapeType="1"/>
            </p:cNvSpPr>
            <p:nvPr/>
          </p:nvSpPr>
          <p:spPr bwMode="auto">
            <a:xfrm>
              <a:off x="-309" y="868"/>
              <a:ext cx="249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  <p:sp>
          <p:nvSpPr>
            <p:cNvPr id="64602" name="Line 90"/>
            <p:cNvSpPr>
              <a:spLocks noChangeShapeType="1"/>
            </p:cNvSpPr>
            <p:nvPr/>
          </p:nvSpPr>
          <p:spPr bwMode="auto">
            <a:xfrm>
              <a:off x="-309" y="4043"/>
              <a:ext cx="249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  <p:sp>
          <p:nvSpPr>
            <p:cNvPr id="64603" name="Line 91"/>
            <p:cNvSpPr>
              <a:spLocks noChangeShapeType="1"/>
            </p:cNvSpPr>
            <p:nvPr/>
          </p:nvSpPr>
          <p:spPr bwMode="auto">
            <a:xfrm>
              <a:off x="-309" y="2570"/>
              <a:ext cx="249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</p:grpSp>
      <p:sp>
        <p:nvSpPr>
          <p:cNvPr id="24" name="Fußzeilenplatzhalter 3"/>
          <p:cNvSpPr txBox="1">
            <a:spLocks/>
          </p:cNvSpPr>
          <p:nvPr/>
        </p:nvSpPr>
        <p:spPr>
          <a:xfrm>
            <a:off x="5482598" y="4737453"/>
            <a:ext cx="3264267" cy="273844"/>
          </a:xfrm>
          <a:prstGeom prst="rect">
            <a:avLst/>
          </a:prstGeom>
        </p:spPr>
        <p:txBody>
          <a:bodyPr vert="horz" lIns="0" tIns="38963" rIns="77925" bIns="38963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rgbClr val="808080"/>
                </a:solidFill>
                <a:latin typeface="Tahoma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ahoma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ahoma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ahoma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ahoma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ahoma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ahoma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ahoma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ahoma" pitchFamily="34" charset="0"/>
                <a:ea typeface="+mn-ea"/>
                <a:cs typeface="Arial" pitchFamily="34" charset="0"/>
              </a:defRPr>
            </a:lvl9pPr>
          </a:lstStyle>
          <a:p>
            <a:pPr algn="r"/>
            <a:endParaRPr lang="de-DE" sz="700" strike="noStrike"/>
          </a:p>
        </p:txBody>
      </p:sp>
    </p:spTree>
    <p:extLst>
      <p:ext uri="{BB962C8B-B14F-4D97-AF65-F5344CB8AC3E}">
        <p14:creationId xmlns:p14="http://schemas.microsoft.com/office/powerpoint/2010/main" val="170892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6" r:id="rId2"/>
    <p:sldLayoutId id="2147483670" r:id="rId3"/>
    <p:sldLayoutId id="2147483672" r:id="rId4"/>
    <p:sldLayoutId id="2147483689" r:id="rId5"/>
    <p:sldLayoutId id="2147483687" r:id="rId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Futura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Futura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Futura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Futura Light" pitchFamily="34" charset="0"/>
        </a:defRPr>
      </a:lvl5pPr>
      <a:lvl6pPr marL="3896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Futura Light" pitchFamily="34" charset="0"/>
        </a:defRPr>
      </a:lvl6pPr>
      <a:lvl7pPr marL="7792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Futura Light" pitchFamily="34" charset="0"/>
        </a:defRPr>
      </a:lvl7pPr>
      <a:lvl8pPr marL="11688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Futura Light" pitchFamily="34" charset="0"/>
        </a:defRPr>
      </a:lvl8pPr>
      <a:lvl9pPr marL="15585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Futura Light" pitchFamily="34" charset="0"/>
        </a:defRPr>
      </a:lvl9pPr>
    </p:titleStyle>
    <p:bodyStyle>
      <a:lvl1pPr marL="162344" indent="-162344" algn="l" defTabSz="848248" rtl="0" eaLnBrk="1" fontAlgn="base" hangingPunct="1">
        <a:spcBef>
          <a:spcPct val="0"/>
        </a:spcBef>
        <a:spcAft>
          <a:spcPct val="50000"/>
        </a:spcAft>
        <a:buFont typeface="Wingdings" pitchFamily="2" charset="2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324688" indent="-160992" algn="l" defTabSz="848248" rtl="0" eaLnBrk="1" fontAlgn="base" hangingPunct="1">
        <a:spcBef>
          <a:spcPct val="0"/>
        </a:spcBef>
        <a:spcAft>
          <a:spcPct val="5000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2pPr>
      <a:lvl3pPr marL="500561" indent="-174520" algn="l" defTabSz="848248" rtl="0" eaLnBrk="1" fontAlgn="base" hangingPunct="1">
        <a:spcBef>
          <a:spcPct val="0"/>
        </a:spcBef>
        <a:spcAft>
          <a:spcPct val="5000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3pPr>
      <a:lvl4pPr marL="669670" indent="-167756" algn="l" defTabSz="848248" rtl="0" eaLnBrk="1" fontAlgn="base" hangingPunct="1">
        <a:spcBef>
          <a:spcPct val="0"/>
        </a:spcBef>
        <a:spcAft>
          <a:spcPct val="50000"/>
        </a:spcAft>
        <a:buChar char="-"/>
        <a:defRPr sz="1200">
          <a:solidFill>
            <a:schemeClr val="tx1"/>
          </a:solidFill>
          <a:latin typeface="+mn-lt"/>
        </a:defRPr>
      </a:lvl4pPr>
      <a:lvl5pPr marL="841484" indent="-171815" algn="l" defTabSz="848248" rtl="0" eaLnBrk="1" fontAlgn="base" hangingPunct="1">
        <a:spcBef>
          <a:spcPct val="0"/>
        </a:spcBef>
        <a:spcAft>
          <a:spcPct val="50000"/>
        </a:spcAft>
        <a:buChar char="-"/>
        <a:defRPr sz="1200">
          <a:solidFill>
            <a:schemeClr val="tx1"/>
          </a:solidFill>
          <a:latin typeface="+mn-lt"/>
        </a:defRPr>
      </a:lvl5pPr>
      <a:lvl6pPr marL="1231109" indent="-171815" algn="l" defTabSz="848248" rtl="0" eaLnBrk="1" fontAlgn="base" hangingPunct="1">
        <a:spcBef>
          <a:spcPct val="0"/>
        </a:spcBef>
        <a:spcAft>
          <a:spcPct val="50000"/>
        </a:spcAft>
        <a:buChar char="-"/>
        <a:defRPr sz="1200">
          <a:solidFill>
            <a:schemeClr val="tx1"/>
          </a:solidFill>
          <a:latin typeface="+mn-lt"/>
        </a:defRPr>
      </a:lvl6pPr>
      <a:lvl7pPr marL="1620735" indent="-171815" algn="l" defTabSz="848248" rtl="0" eaLnBrk="1" fontAlgn="base" hangingPunct="1">
        <a:spcBef>
          <a:spcPct val="0"/>
        </a:spcBef>
        <a:spcAft>
          <a:spcPct val="50000"/>
        </a:spcAft>
        <a:buChar char="-"/>
        <a:defRPr sz="1200">
          <a:solidFill>
            <a:schemeClr val="tx1"/>
          </a:solidFill>
          <a:latin typeface="+mn-lt"/>
        </a:defRPr>
      </a:lvl7pPr>
      <a:lvl8pPr marL="2010361" indent="-171815" algn="l" defTabSz="848248" rtl="0" eaLnBrk="1" fontAlgn="base" hangingPunct="1">
        <a:spcBef>
          <a:spcPct val="0"/>
        </a:spcBef>
        <a:spcAft>
          <a:spcPct val="50000"/>
        </a:spcAft>
        <a:buChar char="-"/>
        <a:defRPr sz="1200">
          <a:solidFill>
            <a:schemeClr val="tx1"/>
          </a:solidFill>
          <a:latin typeface="+mn-lt"/>
        </a:defRPr>
      </a:lvl8pPr>
      <a:lvl9pPr marL="2399987" indent="-171815" algn="l" defTabSz="848248" rtl="0" eaLnBrk="1" fontAlgn="base" hangingPunct="1">
        <a:spcBef>
          <a:spcPct val="0"/>
        </a:spcBef>
        <a:spcAft>
          <a:spcPct val="50000"/>
        </a:spcAft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pos="5556" userDrawn="1">
          <p15:clr>
            <a:srgbClr val="F26B43"/>
          </p15:clr>
        </p15:guide>
        <p15:guide id="3" orient="horz" pos="214" userDrawn="1">
          <p15:clr>
            <a:srgbClr val="F26B43"/>
          </p15:clr>
        </p15:guide>
        <p15:guide id="4" orient="horz" pos="3026" userDrawn="1">
          <p15:clr>
            <a:srgbClr val="F26B43"/>
          </p15:clr>
        </p15:guide>
        <p15:guide id="5" orient="horz" pos="622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67" userDrawn="1">
          <p15:clr>
            <a:srgbClr val="F26B43"/>
          </p15:clr>
        </p15:guide>
        <p15:guide id="8" pos="2993" userDrawn="1">
          <p15:clr>
            <a:srgbClr val="F26B43"/>
          </p15:clr>
        </p15:guide>
        <p15:guide id="9" orient="horz" pos="29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eek-cloppenburg.de/live-shopping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40.png"/><Relationship Id="rId18" Type="http://schemas.openxmlformats.org/officeDocument/2006/relationships/chart" Target="../charts/chart6.xml"/><Relationship Id="rId3" Type="http://schemas.openxmlformats.org/officeDocument/2006/relationships/chart" Target="../charts/chart2.xml"/><Relationship Id="rId7" Type="http://schemas.openxmlformats.org/officeDocument/2006/relationships/image" Target="../media/image38.png"/><Relationship Id="rId12" Type="http://schemas.openxmlformats.org/officeDocument/2006/relationships/image" Target="../media/image71.svg"/><Relationship Id="rId17" Type="http://schemas.openxmlformats.org/officeDocument/2006/relationships/chart" Target="../charts/chart5.xml"/><Relationship Id="rId2" Type="http://schemas.openxmlformats.org/officeDocument/2006/relationships/chart" Target="../charts/chart1.xml"/><Relationship Id="rId16" Type="http://schemas.openxmlformats.org/officeDocument/2006/relationships/image" Target="../media/image75.sv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svg"/><Relationship Id="rId11" Type="http://schemas.openxmlformats.org/officeDocument/2006/relationships/image" Target="../media/image39.png"/><Relationship Id="rId15" Type="http://schemas.openxmlformats.org/officeDocument/2006/relationships/image" Target="../media/image41.png"/><Relationship Id="rId10" Type="http://schemas.openxmlformats.org/officeDocument/2006/relationships/chart" Target="../charts/chart4.xml"/><Relationship Id="rId19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chart" Target="../charts/chart3.xml"/><Relationship Id="rId14" Type="http://schemas.openxmlformats.org/officeDocument/2006/relationships/image" Target="../media/image7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cid:7A745FBE-09D7-402D-B111-620404C6188B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" t="10046" b="2241"/>
          <a:stretch/>
        </p:blipFill>
        <p:spPr>
          <a:xfrm>
            <a:off x="318868" y="339725"/>
            <a:ext cx="8501282" cy="44620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42265" y="90071"/>
            <a:ext cx="8677885" cy="471170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b="1" dirty="0" smtClean="0">
                <a:solidFill>
                  <a:schemeClr val="bg1"/>
                </a:solidFill>
              </a:rPr>
              <a:t>ONLINE MARKETING OFFENSIVE</a:t>
            </a:r>
          </a:p>
          <a:p>
            <a:pPr algn="ctr"/>
            <a:r>
              <a:rPr lang="de-DE" sz="2000" dirty="0" smtClean="0">
                <a:solidFill>
                  <a:schemeClr val="bg1"/>
                </a:solidFill>
              </a:rPr>
              <a:t>BUSINESS CASE CHALLENGER</a:t>
            </a:r>
          </a:p>
        </p:txBody>
      </p:sp>
      <p:pic>
        <p:nvPicPr>
          <p:cNvPr id="7" name="Picture 2" descr="K:\fashination_online\03_design\0000_CI-Material\01-logos\puc-logo\Logo Illustrator\puc-white.png">
            <a:extLst>
              <a:ext uri="{FF2B5EF4-FFF2-40B4-BE49-F238E27FC236}">
                <a16:creationId xmlns="" xmlns:a16="http://schemas.microsoft.com/office/drawing/2014/main" id="{ED289CA2-1772-FC42-8B28-3A36F8F7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63" y="4351767"/>
            <a:ext cx="1266489" cy="20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8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WEITERENTWICKLUNG DES GESCHÄFTSMODELLS NOTWENDIG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280374"/>
            <a:ext cx="6208267" cy="33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pinimg.com/originals/39/57/d2/3957d2222872d589e0856ec8cb7dfb5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0" t="-10197" r="4408" b="10197"/>
          <a:stretch/>
        </p:blipFill>
        <p:spPr bwMode="auto">
          <a:xfrm>
            <a:off x="232410" y="-125096"/>
            <a:ext cx="8599170" cy="474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02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06" y="339725"/>
            <a:ext cx="6418988" cy="428466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22529" y="393065"/>
            <a:ext cx="2057717" cy="468000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DIE P&amp;C -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731404" y="3494504"/>
            <a:ext cx="1011796" cy="336003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r>
              <a:rPr lang="de-DE" sz="1400" kern="0" dirty="0" smtClean="0">
                <a:solidFill>
                  <a:schemeClr val="bg1"/>
                </a:solidFill>
              </a:rPr>
              <a:t>EINKAUF</a:t>
            </a:r>
            <a:endParaRPr lang="de-DE" sz="1400" kern="0" dirty="0">
              <a:solidFill>
                <a:schemeClr val="bg1"/>
              </a:solidFill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252265" y="3494504"/>
            <a:ext cx="1102247" cy="336003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r>
              <a:rPr lang="de-DE" sz="1400" kern="0" dirty="0" smtClean="0">
                <a:solidFill>
                  <a:schemeClr val="bg1"/>
                </a:solidFill>
              </a:rPr>
              <a:t>VERKAUF</a:t>
            </a:r>
            <a:endParaRPr lang="de-DE" sz="1400" kern="0" dirty="0">
              <a:solidFill>
                <a:schemeClr val="bg1"/>
              </a:solidFill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713287" y="3494504"/>
            <a:ext cx="1298893" cy="336003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r>
              <a:rPr lang="de-DE" sz="1400" kern="0" dirty="0" smtClean="0">
                <a:solidFill>
                  <a:schemeClr val="bg1"/>
                </a:solidFill>
              </a:rPr>
              <a:t>MARKETING</a:t>
            </a:r>
            <a:endParaRPr lang="de-DE" sz="1400" kern="0" dirty="0">
              <a:solidFill>
                <a:schemeClr val="bg1"/>
              </a:solidFill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6103035" y="3447155"/>
            <a:ext cx="1737946" cy="430701"/>
          </a:xfrm>
          <a:prstGeom prst="rect">
            <a:avLst/>
          </a:prstGeom>
        </p:spPr>
        <p:txBody>
          <a:bodyPr anchor="ctr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r>
              <a:rPr lang="de-DE" sz="1400" kern="0" dirty="0" smtClean="0">
                <a:solidFill>
                  <a:schemeClr val="bg1"/>
                </a:solidFill>
              </a:rPr>
              <a:t>SUPPLY CHAIN &amp;</a:t>
            </a:r>
          </a:p>
          <a:p>
            <a:pPr defTabSz="914400"/>
            <a:r>
              <a:rPr lang="de-DE" sz="1400" kern="0" dirty="0" smtClean="0">
                <a:solidFill>
                  <a:schemeClr val="bg1"/>
                </a:solidFill>
              </a:rPr>
              <a:t>EIGENMARKEN</a:t>
            </a:r>
            <a:endParaRPr lang="de-DE" sz="1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2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KUNDE DENKT OMNICHANNEL - </a:t>
            </a:r>
            <a:br>
              <a:rPr lang="de-DE" dirty="0" smtClean="0"/>
            </a:br>
            <a:r>
              <a:rPr lang="de-DE" dirty="0" smtClean="0"/>
              <a:t>WIR AUCH</a:t>
            </a:r>
            <a:endParaRPr lang="de-DE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4751388" y="987425"/>
            <a:ext cx="4068762" cy="986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>
              <a:lnSpc>
                <a:spcPts val="1500"/>
              </a:lnSpc>
            </a:pPr>
            <a:r>
              <a:rPr lang="de-DE" sz="1000" dirty="0" smtClean="0"/>
              <a:t>Das heißt aber nicht</a:t>
            </a:r>
            <a:r>
              <a:rPr lang="de-DE" sz="1000" dirty="0"/>
              <a:t>…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Store-Finder </a:t>
            </a:r>
            <a:endParaRPr lang="de-DE" sz="1000" b="0" dirty="0"/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Click </a:t>
            </a:r>
            <a:r>
              <a:rPr lang="de-DE" sz="1000" b="0" dirty="0"/>
              <a:t>&amp; </a:t>
            </a:r>
            <a:r>
              <a:rPr lang="de-DE" sz="1000" b="0" dirty="0" err="1"/>
              <a:t>Collect</a:t>
            </a:r>
            <a:r>
              <a:rPr lang="de-DE" sz="1000" b="0" dirty="0"/>
              <a:t>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de-DE" sz="1000" b="0" dirty="0" err="1" smtClean="0"/>
              <a:t>Self</a:t>
            </a:r>
            <a:r>
              <a:rPr lang="de-DE" sz="1000" b="0" dirty="0" smtClean="0"/>
              <a:t> </a:t>
            </a:r>
            <a:r>
              <a:rPr lang="de-DE" sz="1000" b="0" dirty="0"/>
              <a:t>Service-Bestellterminals </a:t>
            </a:r>
            <a:endParaRPr lang="de-DE" sz="1000" b="0" dirty="0" smtClean="0"/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Oder irgendwelche </a:t>
            </a:r>
            <a:r>
              <a:rPr lang="de-DE" sz="1000" b="0" dirty="0"/>
              <a:t>Magic </a:t>
            </a:r>
            <a:r>
              <a:rPr lang="de-DE" sz="1000" b="0" dirty="0" err="1"/>
              <a:t>Mirrors</a:t>
            </a:r>
            <a:r>
              <a:rPr lang="de-DE" sz="1000" b="0" dirty="0"/>
              <a:t> </a:t>
            </a:r>
            <a:r>
              <a:rPr lang="de-DE" sz="1000" b="0" dirty="0" smtClean="0"/>
              <a:t>sondern</a:t>
            </a:r>
          </a:p>
          <a:p>
            <a:endParaRPr lang="de-DE" sz="1000" b="0" dirty="0" smtClean="0"/>
          </a:p>
          <a:p>
            <a:pPr>
              <a:lnSpc>
                <a:spcPts val="1200"/>
              </a:lnSpc>
            </a:pPr>
            <a:endParaRPr lang="de-DE" sz="1000" b="0" dirty="0"/>
          </a:p>
        </p:txBody>
      </p:sp>
      <p:pic>
        <p:nvPicPr>
          <p:cNvPr id="6146" name="Picture 2" descr="https://logistik-heute.de/sites/default/files/public/styles/_news_1050x700_/public/images-news-teaser/dhl-omni-channel-dh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3" t="12353" r="18717" b="7744"/>
          <a:stretch/>
        </p:blipFill>
        <p:spPr bwMode="auto">
          <a:xfrm>
            <a:off x="800100" y="1266665"/>
            <a:ext cx="322326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751388" y="3208021"/>
            <a:ext cx="4068762" cy="14325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r>
              <a:rPr lang="de-DE" sz="1000" dirty="0" smtClean="0"/>
              <a:t>ABER </a:t>
            </a:r>
            <a:r>
              <a:rPr lang="de-DE" sz="1000" dirty="0"/>
              <a:t>DAS IST ALLES NOCH OMNICHANNEL 1.0! </a:t>
            </a:r>
            <a:r>
              <a:rPr lang="de-DE" sz="1000" dirty="0" smtClean="0"/>
              <a:t>MAN MUSS </a:t>
            </a:r>
            <a:r>
              <a:rPr lang="de-DE" sz="1000" dirty="0"/>
              <a:t>OMNICHANNEL WEITER DENKEN! </a:t>
            </a:r>
            <a:endParaRPr lang="de-DE" sz="1000" b="0" dirty="0"/>
          </a:p>
          <a:p>
            <a:endParaRPr lang="de-DE" sz="1000" b="0" dirty="0"/>
          </a:p>
          <a:p>
            <a:pPr>
              <a:lnSpc>
                <a:spcPts val="1500"/>
              </a:lnSpc>
            </a:pPr>
            <a:r>
              <a:rPr lang="de-DE" sz="1000" b="0" dirty="0"/>
              <a:t>Entscheidend sind dabei drei Themen: </a:t>
            </a:r>
          </a:p>
          <a:p>
            <a:pPr marL="228600" indent="-228600">
              <a:lnSpc>
                <a:spcPts val="1500"/>
              </a:lnSpc>
              <a:buFont typeface="+mj-lt"/>
              <a:buAutoNum type="arabicPeriod"/>
            </a:pPr>
            <a:r>
              <a:rPr lang="de-DE" sz="1000" dirty="0" smtClean="0"/>
              <a:t>Einheitlicher </a:t>
            </a:r>
            <a:r>
              <a:rPr lang="de-DE" sz="1000" b="0" dirty="0"/>
              <a:t>Markenauftritt und einheitliche </a:t>
            </a:r>
            <a:r>
              <a:rPr lang="de-DE" sz="1000" dirty="0"/>
              <a:t>Kundenkommunikation </a:t>
            </a:r>
            <a:endParaRPr lang="de-DE" sz="1000" b="0" dirty="0"/>
          </a:p>
          <a:p>
            <a:pPr marL="228600" indent="-228600">
              <a:lnSpc>
                <a:spcPts val="1500"/>
              </a:lnSpc>
              <a:buFont typeface="+mj-lt"/>
              <a:buAutoNum type="arabicPeriod"/>
            </a:pPr>
            <a:r>
              <a:rPr lang="de-DE" sz="1000" dirty="0" smtClean="0"/>
              <a:t>Einheitliche </a:t>
            </a:r>
            <a:r>
              <a:rPr lang="de-DE" sz="1000" b="0" dirty="0"/>
              <a:t>und kanalübergreifende </a:t>
            </a:r>
            <a:r>
              <a:rPr lang="de-DE" sz="1000" dirty="0"/>
              <a:t>Kundendaten </a:t>
            </a:r>
            <a:endParaRPr lang="de-DE" sz="1000" b="0" dirty="0"/>
          </a:p>
          <a:p>
            <a:pPr marL="228600" indent="-228600">
              <a:lnSpc>
                <a:spcPts val="1500"/>
              </a:lnSpc>
              <a:buFont typeface="+mj-lt"/>
              <a:buAutoNum type="arabicPeriod"/>
            </a:pPr>
            <a:r>
              <a:rPr lang="de-DE" sz="1000" dirty="0" smtClean="0"/>
              <a:t>Einheitliches </a:t>
            </a:r>
            <a:r>
              <a:rPr lang="de-DE" sz="1000" dirty="0"/>
              <a:t>Bestandsmanagement </a:t>
            </a:r>
            <a:endParaRPr lang="de-DE" sz="1000" b="0" dirty="0" smtClean="0"/>
          </a:p>
          <a:p>
            <a:pPr>
              <a:lnSpc>
                <a:spcPts val="1500"/>
              </a:lnSpc>
            </a:pPr>
            <a:endParaRPr lang="de-DE" sz="1000" b="0" dirty="0" smtClean="0"/>
          </a:p>
          <a:p>
            <a:endParaRPr lang="de-DE" sz="1000" b="0" dirty="0" smtClean="0"/>
          </a:p>
          <a:p>
            <a:pPr>
              <a:lnSpc>
                <a:spcPts val="1200"/>
              </a:lnSpc>
            </a:pPr>
            <a:endParaRPr lang="de-DE" sz="1000" b="0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751388" y="2067241"/>
            <a:ext cx="4068762" cy="1047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>
              <a:lnSpc>
                <a:spcPts val="1500"/>
              </a:lnSpc>
            </a:pPr>
            <a:r>
              <a:rPr lang="de-DE" sz="1000" dirty="0" smtClean="0"/>
              <a:t>Services</a:t>
            </a:r>
            <a:r>
              <a:rPr lang="de-DE" sz="1000" dirty="0"/>
              <a:t>, die </a:t>
            </a:r>
            <a:r>
              <a:rPr lang="de-DE" sz="1000" dirty="0" smtClean="0"/>
              <a:t>für den Kunden </a:t>
            </a:r>
            <a:r>
              <a:rPr lang="de-DE" sz="1000" dirty="0"/>
              <a:t>gedacht sind und echte Bedürfnisse des Kunden bedienen! </a:t>
            </a:r>
            <a:endParaRPr lang="de-DE" sz="1000" dirty="0" smtClean="0"/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Click </a:t>
            </a:r>
            <a:r>
              <a:rPr lang="de-DE" sz="1000" b="0" dirty="0"/>
              <a:t>&amp; Reserve (Online &amp; im Store)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KSB </a:t>
            </a:r>
            <a:r>
              <a:rPr lang="de-DE" sz="1000" b="0" dirty="0"/>
              <a:t>zum Kunden nach Hause 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§"/>
            </a:pPr>
            <a:r>
              <a:rPr lang="de-DE" sz="1000" b="0" dirty="0" err="1" smtClean="0"/>
              <a:t>Showrooming</a:t>
            </a:r>
            <a:endParaRPr lang="de-DE" sz="1000" b="0" dirty="0" smtClean="0"/>
          </a:p>
          <a:p>
            <a:endParaRPr lang="de-DE" sz="1000" b="0" dirty="0" smtClean="0"/>
          </a:p>
          <a:p>
            <a:pPr>
              <a:lnSpc>
                <a:spcPts val="1200"/>
              </a:lnSpc>
            </a:pPr>
            <a:endParaRPr lang="de-DE" sz="1000" b="0" dirty="0"/>
          </a:p>
        </p:txBody>
      </p:sp>
    </p:spTree>
    <p:extLst>
      <p:ext uri="{BB962C8B-B14F-4D97-AF65-F5344CB8AC3E}">
        <p14:creationId xmlns:p14="http://schemas.microsoft.com/office/powerpoint/2010/main" val="252651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9725"/>
            <a:ext cx="8496300" cy="511415"/>
          </a:xfrm>
        </p:spPr>
        <p:txBody>
          <a:bodyPr/>
          <a:lstStyle/>
          <a:p>
            <a:r>
              <a:rPr lang="de-DE" dirty="0" smtClean="0"/>
              <a:t>360° - MARKETINGTOOLS P&amp;C</a:t>
            </a:r>
            <a:endParaRPr lang="de-DE" dirty="0"/>
          </a:p>
        </p:txBody>
      </p:sp>
      <p:sp>
        <p:nvSpPr>
          <p:cNvPr id="14" name="AutoShape 12" descr="https://helder.design/wp-content/uploads/2021/01/Why-how-what-golden-circ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xmlns="" id="{B632596A-F8DD-42B7-A760-05244F047274}"/>
              </a:ext>
            </a:extLst>
          </p:cNvPr>
          <p:cNvGrpSpPr/>
          <p:nvPr/>
        </p:nvGrpSpPr>
        <p:grpSpPr>
          <a:xfrm>
            <a:off x="4682378" y="987425"/>
            <a:ext cx="4005501" cy="3593861"/>
            <a:chOff x="4820868" y="1168121"/>
            <a:chExt cx="3612582" cy="3240997"/>
          </a:xfrm>
        </p:grpSpPr>
        <p:pic>
          <p:nvPicPr>
            <p:cNvPr id="17" name="Grafik 16" descr="Ein Bild, das Text, Elektronik enthält.&#10;&#10;Automatisch generierte Beschreibung">
              <a:extLst>
                <a:ext uri="{FF2B5EF4-FFF2-40B4-BE49-F238E27FC236}">
                  <a16:creationId xmlns:a16="http://schemas.microsoft.com/office/drawing/2014/main" xmlns="" id="{5D4E455C-C0D3-BB42-9D00-F1008C896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05" r="21663"/>
            <a:stretch/>
          </p:blipFill>
          <p:spPr>
            <a:xfrm>
              <a:off x="4820868" y="1168121"/>
              <a:ext cx="3612582" cy="3240997"/>
            </a:xfrm>
            <a:prstGeom prst="rect">
              <a:avLst/>
            </a:prstGeom>
          </p:spPr>
        </p:pic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AAE8F33A-1529-43D3-AF8A-CAB91F3C6F34}"/>
                </a:ext>
              </a:extLst>
            </p:cNvPr>
            <p:cNvSpPr/>
            <p:nvPr/>
          </p:nvSpPr>
          <p:spPr bwMode="auto">
            <a:xfrm>
              <a:off x="7222149" y="1168121"/>
              <a:ext cx="1211301" cy="1171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9599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pic>
        <p:nvPicPr>
          <p:cNvPr id="41" name="Grafik 40"/>
          <p:cNvPicPr>
            <a:picLocks noChangeAspect="1"/>
          </p:cNvPicPr>
          <p:nvPr/>
        </p:nvPicPr>
        <p:blipFill rotWithShape="1">
          <a:blip r:embed="rId4"/>
          <a:srcRect t="5176" b="6591"/>
          <a:stretch/>
        </p:blipFill>
        <p:spPr>
          <a:xfrm>
            <a:off x="323851" y="1007730"/>
            <a:ext cx="4068762" cy="36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7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Person enthält.&#10;&#10;Automatisch generierte Beschreibung">
            <a:extLst>
              <a:ext uri="{FF2B5EF4-FFF2-40B4-BE49-F238E27FC236}">
                <a16:creationId xmlns="" xmlns:a16="http://schemas.microsoft.com/office/drawing/2014/main" id="{91BBB402-C96F-9943-AC32-F94DCEF626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45" y="565986"/>
            <a:ext cx="1895858" cy="4080365"/>
          </a:xfrm>
          <a:prstGeom prst="rect">
            <a:avLst/>
          </a:prstGeom>
        </p:spPr>
      </p:pic>
      <p:pic>
        <p:nvPicPr>
          <p:cNvPr id="6" name="Grafik 5" descr="Ein Bild, das schwarz, dunkel, Bild enthält.&#10;&#10;Automatisch generierte Beschreibung">
            <a:extLst>
              <a:ext uri="{FF2B5EF4-FFF2-40B4-BE49-F238E27FC236}">
                <a16:creationId xmlns="" xmlns:a16="http://schemas.microsoft.com/office/drawing/2014/main" id="{82AD6D06-1C09-954C-B4F0-8EF0FC847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8" y="31529"/>
            <a:ext cx="3651013" cy="53182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 1: LIVE SHOPPING</a:t>
            </a:r>
          </a:p>
        </p:txBody>
      </p:sp>
      <p:pic>
        <p:nvPicPr>
          <p:cNvPr id="3" name="Grafik 2" descr="Ein Bild, das Text, Monitor, Elektronik, Bildschirm enthält.&#10;&#10;Automatisch generierte Beschreibung">
            <a:extLst>
              <a:ext uri="{FF2B5EF4-FFF2-40B4-BE49-F238E27FC236}">
                <a16:creationId xmlns="" xmlns:a16="http://schemas.microsoft.com/office/drawing/2014/main" id="{CE25CDD1-D42D-B542-8649-CCD8E5F82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" y="174468"/>
            <a:ext cx="5947535" cy="4258424"/>
          </a:xfrm>
          <a:prstGeom prst="rect">
            <a:avLst/>
          </a:prstGeom>
        </p:spPr>
      </p:pic>
      <p:pic>
        <p:nvPicPr>
          <p:cNvPr id="4" name="Grafik 3" descr="Ein Bild, das Text, Straße, Screenshot enthält.&#10;&#10;Automatisch generierte Beschreibung">
            <a:extLst>
              <a:ext uri="{FF2B5EF4-FFF2-40B4-BE49-F238E27FC236}">
                <a16:creationId xmlns="" xmlns:a16="http://schemas.microsoft.com/office/drawing/2014/main" id="{235B2861-3348-0040-AC71-C0158474F5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7" y="1292772"/>
            <a:ext cx="4245576" cy="2556004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1608557" y="4309549"/>
            <a:ext cx="2857273" cy="26628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r>
              <a:rPr lang="de-DE" sz="800" dirty="0">
                <a:hlinkClick r:id="rId6"/>
              </a:rPr>
              <a:t>https://</a:t>
            </a:r>
            <a:r>
              <a:rPr lang="de-DE" sz="800" dirty="0" smtClean="0">
                <a:hlinkClick r:id="rId6"/>
              </a:rPr>
              <a:t>www.peek-cloppenburg.de/live-shopping/</a:t>
            </a:r>
            <a:endParaRPr lang="de-DE" sz="1600" b="0" kern="0" dirty="0"/>
          </a:p>
        </p:txBody>
      </p:sp>
    </p:spTree>
    <p:extLst>
      <p:ext uri="{BB962C8B-B14F-4D97-AF65-F5344CB8AC3E}">
        <p14:creationId xmlns:p14="http://schemas.microsoft.com/office/powerpoint/2010/main" val="156591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THEMA 1: LIVE SHOPPING</a:t>
            </a:r>
            <a:endParaRPr lang="de-DE" dirty="0"/>
          </a:p>
        </p:txBody>
      </p:sp>
      <p:grpSp>
        <p:nvGrpSpPr>
          <p:cNvPr id="25" name="Gruppieren 24"/>
          <p:cNvGrpSpPr/>
          <p:nvPr/>
        </p:nvGrpSpPr>
        <p:grpSpPr>
          <a:xfrm>
            <a:off x="271305" y="987425"/>
            <a:ext cx="8548845" cy="3636963"/>
            <a:chOff x="323850" y="987425"/>
            <a:chExt cx="8102921" cy="3489124"/>
          </a:xfrm>
        </p:grpSpPr>
        <p:sp>
          <p:nvSpPr>
            <p:cNvPr id="3" name="Rechteck 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A36C618B-3B04-4EDC-88D6-F2AF1D239FA4}"/>
                </a:ext>
              </a:extLst>
            </p:cNvPr>
            <p:cNvSpPr/>
            <p:nvPr/>
          </p:nvSpPr>
          <p:spPr bwMode="auto">
            <a:xfrm>
              <a:off x="389650" y="1970479"/>
              <a:ext cx="8037121" cy="9305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9599" rIns="0" bIns="0" numCol="1" rtlCol="0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1pPr>
              <a:lvl2pPr marL="389626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2pPr>
              <a:lvl3pPr marL="779252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3pPr>
              <a:lvl4pPr marL="1168878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4pPr>
              <a:lvl5pPr marL="1558503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5pPr>
              <a:lvl6pPr marL="1948129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6pPr>
              <a:lvl7pPr marL="2337755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7pPr>
              <a:lvl8pPr marL="2727381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8pPr>
              <a:lvl9pPr marL="3117007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" name="Rechteck 3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D6C1469C-A03B-48B3-8258-24C586A0AA74}"/>
                </a:ext>
              </a:extLst>
            </p:cNvPr>
            <p:cNvSpPr/>
            <p:nvPr/>
          </p:nvSpPr>
          <p:spPr bwMode="auto">
            <a:xfrm>
              <a:off x="389650" y="2953533"/>
              <a:ext cx="8037121" cy="15230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9599" rIns="0" bIns="0" numCol="1" rtlCol="0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1pPr>
              <a:lvl2pPr marL="389626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2pPr>
              <a:lvl3pPr marL="779252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3pPr>
              <a:lvl4pPr marL="1168878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4pPr>
              <a:lvl5pPr marL="1558503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5pPr>
              <a:lvl6pPr marL="1948129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6pPr>
              <a:lvl7pPr marL="2337755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7pPr>
              <a:lvl8pPr marL="2727381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8pPr>
              <a:lvl9pPr marL="3117007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5" name="Rechteck 4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7AD655B8-4DF0-4039-BCB7-9B3407849255}"/>
                </a:ext>
              </a:extLst>
            </p:cNvPr>
            <p:cNvSpPr/>
            <p:nvPr/>
          </p:nvSpPr>
          <p:spPr bwMode="auto">
            <a:xfrm>
              <a:off x="3721697" y="987425"/>
              <a:ext cx="3285559" cy="9305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9599" rIns="0" bIns="0" numCol="1" rtlCol="0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1pPr>
              <a:lvl2pPr marL="389626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2pPr>
              <a:lvl3pPr marL="779252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3pPr>
              <a:lvl4pPr marL="1168878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4pPr>
              <a:lvl5pPr marL="1558503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5pPr>
              <a:lvl6pPr marL="1948129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6pPr>
              <a:lvl7pPr marL="2337755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7pPr>
              <a:lvl8pPr marL="2727381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8pPr>
              <a:lvl9pPr marL="3117007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65B6FF5C-3F4D-4A32-9B7E-F7282DB315D1}"/>
                </a:ext>
              </a:extLst>
            </p:cNvPr>
            <p:cNvSpPr/>
            <p:nvPr/>
          </p:nvSpPr>
          <p:spPr bwMode="auto">
            <a:xfrm>
              <a:off x="389650" y="987425"/>
              <a:ext cx="3285559" cy="9305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9599" rIns="0" bIns="0" numCol="1" rtlCol="0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1pPr>
              <a:lvl2pPr marL="389626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2pPr>
              <a:lvl3pPr marL="779252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3pPr>
              <a:lvl4pPr marL="1168878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4pPr>
              <a:lvl5pPr marL="1558503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5pPr>
              <a:lvl6pPr marL="1948129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6pPr>
              <a:lvl7pPr marL="2337755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7pPr>
              <a:lvl8pPr marL="2727381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8pPr>
              <a:lvl9pPr marL="3117007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D7AEA700-84E1-442F-8049-C16E6F837D9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46177782"/>
                </p:ext>
              </p:extLst>
            </p:nvPr>
          </p:nvGraphicFramePr>
          <p:xfrm>
            <a:off x="323850" y="1026945"/>
            <a:ext cx="3255959" cy="8910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9" name="Diagramm 8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17D255D9-ACCA-4285-BDDD-4BA331AA1BE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07979446"/>
                </p:ext>
              </p:extLst>
            </p:nvPr>
          </p:nvGraphicFramePr>
          <p:xfrm>
            <a:off x="3686366" y="1026945"/>
            <a:ext cx="3255959" cy="8910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0" name="Grafik 9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BDC615A8-8405-4D5D-B0E0-30E736117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386322" y="1036197"/>
              <a:ext cx="216000" cy="216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1B3201BD-F8AB-4D88-BF81-43C280907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213055" y="1008148"/>
              <a:ext cx="288000" cy="288000"/>
            </a:xfrm>
            <a:prstGeom prst="rect">
              <a:avLst/>
            </a:prstGeom>
          </p:spPr>
        </p:pic>
        <p:grpSp>
          <p:nvGrpSpPr>
            <p:cNvPr id="12" name="Gruppieren 11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3595D7CF-E23C-4CC5-801C-DBF1ECBEF21B}"/>
                </a:ext>
              </a:extLst>
            </p:cNvPr>
            <p:cNvGrpSpPr/>
            <p:nvPr/>
          </p:nvGrpSpPr>
          <p:grpSpPr>
            <a:xfrm>
              <a:off x="498544" y="2971222"/>
              <a:ext cx="7819332" cy="1495830"/>
              <a:chOff x="680844" y="2997641"/>
              <a:chExt cx="7819332" cy="1495830"/>
            </a:xfrm>
          </p:grpSpPr>
          <p:graphicFrame>
            <p:nvGraphicFramePr>
              <p:cNvPr id="19" name="Diagramm 1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BD2E9804-F3A8-4125-8DE9-2EAA0EF38B16}"/>
                  </a:ext>
                </a:extLst>
              </p:cNvPr>
              <p:cNvGraphicFramePr/>
              <p:nvPr/>
            </p:nvGraphicFramePr>
            <p:xfrm>
              <a:off x="680844" y="2997641"/>
              <a:ext cx="4092192" cy="149583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graphicFrame>
            <p:nvGraphicFramePr>
              <p:cNvPr id="20" name="Diagramm 19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F1F4D8BA-1DCD-4F05-AE7D-C6E59AE11F5E}"/>
                  </a:ext>
                </a:extLst>
              </p:cNvPr>
              <p:cNvGraphicFramePr/>
              <p:nvPr/>
            </p:nvGraphicFramePr>
            <p:xfrm>
              <a:off x="4864176" y="2997641"/>
              <a:ext cx="3636000" cy="149583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grpSp>
            <p:nvGrpSpPr>
              <p:cNvPr id="21" name="Gruppieren 20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DA953200-D492-462E-8E40-EB72ACB22C99}"/>
                  </a:ext>
                </a:extLst>
              </p:cNvPr>
              <p:cNvGrpSpPr/>
              <p:nvPr/>
            </p:nvGrpSpPr>
            <p:grpSpPr>
              <a:xfrm>
                <a:off x="733796" y="3347754"/>
                <a:ext cx="252000" cy="906919"/>
                <a:chOff x="701991" y="2816244"/>
                <a:chExt cx="252000" cy="906919"/>
              </a:xfrm>
            </p:grpSpPr>
            <p:pic>
              <p:nvPicPr>
                <p:cNvPr id="22" name="Grafik 21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B106CF21-8516-443E-A8EF-FDE65F56F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lc="http://schemas.openxmlformats.org/drawingml/2006/lockedCanvas" xmlns:asvg="http://schemas.microsoft.com/office/drawing/2016/SVG/main" xmlns="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991" y="2816244"/>
                  <a:ext cx="252000" cy="252000"/>
                </a:xfrm>
                <a:prstGeom prst="rect">
                  <a:avLst/>
                </a:prstGeom>
              </p:spPr>
            </p:pic>
            <p:pic>
              <p:nvPicPr>
                <p:cNvPr id="23" name="Grafik 22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0C3177BC-CFA4-41E9-9A4E-BC9E3CE73F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lc="http://schemas.openxmlformats.org/drawingml/2006/lockedCanvas" xmlns:asvg="http://schemas.microsoft.com/office/drawing/2016/SVG/main" xmlns="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991" y="3143703"/>
                  <a:ext cx="252000" cy="252000"/>
                </a:xfrm>
                <a:prstGeom prst="rect">
                  <a:avLst/>
                </a:prstGeom>
              </p:spPr>
            </p:pic>
            <p:pic>
              <p:nvPicPr>
                <p:cNvPr id="24" name="Grafik 23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12649A2E-0E4F-4429-859A-FE8C374C6F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lc="http://schemas.openxmlformats.org/drawingml/2006/lockedCanvas" xmlns:asvg="http://schemas.microsoft.com/office/drawing/2016/SVG/main" xmlns="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991" y="3471163"/>
                  <a:ext cx="252000" cy="252000"/>
                </a:xfrm>
                <a:prstGeom prst="rect">
                  <a:avLst/>
                </a:prstGeom>
              </p:spPr>
            </p:pic>
          </p:grpSp>
        </p:grpSp>
        <p:graphicFrame>
          <p:nvGraphicFramePr>
            <p:cNvPr id="13" name="Diagramm 1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74282425-2975-4149-9A26-040825BE3D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43587049"/>
                </p:ext>
              </p:extLst>
            </p:nvPr>
          </p:nvGraphicFramePr>
          <p:xfrm>
            <a:off x="323850" y="1970479"/>
            <a:ext cx="4032000" cy="9252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graphicFrame>
          <p:nvGraphicFramePr>
            <p:cNvPr id="14" name="Diagramm 13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B2DCFB7F-0F1C-4F8A-93AC-34402B85518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76615841"/>
                </p:ext>
              </p:extLst>
            </p:nvPr>
          </p:nvGraphicFramePr>
          <p:xfrm>
            <a:off x="4355686" y="1970479"/>
            <a:ext cx="4032000" cy="9252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pic>
          <p:nvPicPr>
            <p:cNvPr id="15" name="Grafik 14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29E23A3E-9FC9-43E7-9742-9563FAC22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1274314" y="1986381"/>
              <a:ext cx="226735" cy="2520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FA0B8D36-6078-4B86-BF6C-8542946F6034}"/>
                </a:ext>
              </a:extLst>
            </p:cNvPr>
            <p:cNvSpPr/>
            <p:nvPr/>
          </p:nvSpPr>
          <p:spPr bwMode="auto">
            <a:xfrm>
              <a:off x="7053744" y="987425"/>
              <a:ext cx="1373027" cy="9305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9599" rIns="0" bIns="0" numCol="1" rtlCol="0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1pPr>
              <a:lvl2pPr marL="389626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2pPr>
              <a:lvl3pPr marL="779252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3pPr>
              <a:lvl4pPr marL="1168878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4pPr>
              <a:lvl5pPr marL="1558503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5pPr>
              <a:lvl6pPr marL="1948129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6pPr>
              <a:lvl7pPr marL="2337755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7pPr>
              <a:lvl8pPr marL="2727381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8pPr>
              <a:lvl9pPr marL="3117007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6F031189-AFC2-4EA6-BEFA-EE3971683436}"/>
                </a:ext>
              </a:extLst>
            </p:cNvPr>
            <p:cNvSpPr/>
            <p:nvPr/>
          </p:nvSpPr>
          <p:spPr bwMode="auto">
            <a:xfrm>
              <a:off x="7106889" y="995240"/>
              <a:ext cx="1266737" cy="2569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9599" rIns="0" bIns="0" numCol="1" rtlCol="0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1pPr>
              <a:lvl2pPr marL="389626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2pPr>
              <a:lvl3pPr marL="779252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3pPr>
              <a:lvl4pPr marL="1168878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4pPr>
              <a:lvl5pPr marL="1558503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5pPr>
              <a:lvl6pPr marL="1948129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6pPr>
              <a:lvl7pPr marL="2337755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7pPr>
              <a:lvl8pPr marL="2727381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8pPr>
              <a:lvl9pPr marL="3117007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b="1" i="0" u="none" strike="noStrike" cap="none" normalizeH="0" baseline="0" err="1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rPr>
                <a:t>Attributed</a:t>
              </a:r>
              <a:r>
                <a:rPr kumimoji="0" lang="de-DE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rPr>
                <a:t> Sales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C1C4A6AF-DD40-44C6-8FAB-0D716F3F453A}"/>
                </a:ext>
              </a:extLst>
            </p:cNvPr>
            <p:cNvSpPr/>
            <p:nvPr/>
          </p:nvSpPr>
          <p:spPr bwMode="auto">
            <a:xfrm>
              <a:off x="7106890" y="1269886"/>
              <a:ext cx="1231832" cy="5985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9599" rIns="0" bIns="0" numCol="1" rtlCol="0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1pPr>
              <a:lvl2pPr marL="389626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2pPr>
              <a:lvl3pPr marL="779252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3pPr>
              <a:lvl4pPr marL="1168878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4pPr>
              <a:lvl5pPr marL="1558503" algn="l" rtl="0" fontAlgn="base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5pPr>
              <a:lvl6pPr marL="1948129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6pPr>
              <a:lvl7pPr marL="2337755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7pPr>
              <a:lvl8pPr marL="2727381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8pPr>
              <a:lvl9pPr marL="3117007" algn="l" defTabSz="779252" rtl="0" eaLnBrk="1" latinLnBrk="0" hangingPunct="1">
                <a:defRPr sz="1200" b="1"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pitchFamily="34" charset="0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05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rPr>
                <a:t>AMOUNT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600"/>
                <a:t>1.3K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0" i="0" u="none" strike="noStrike" cap="none" normalizeH="0" baseline="0">
                  <a:ln>
                    <a:noFill/>
                  </a:ln>
                  <a:solidFill>
                    <a:srgbClr val="E97B3A"/>
                  </a:solidFill>
                  <a:effectLst/>
                  <a:latin typeface="Tahoma" pitchFamily="34" charset="0"/>
                </a:rPr>
                <a:t>BY CURRENCY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9724"/>
            <a:ext cx="8496300" cy="800763"/>
          </a:xfrm>
        </p:spPr>
        <p:txBody>
          <a:bodyPr/>
          <a:lstStyle/>
          <a:p>
            <a:r>
              <a:rPr lang="de-DE" dirty="0"/>
              <a:t>THEMA 1: LIVE SHOPPING</a:t>
            </a:r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4751388" y="987424"/>
            <a:ext cx="4248150" cy="36361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r>
              <a:rPr lang="de-DE" sz="1000" dirty="0"/>
              <a:t>MÖGLICHE FRAGESTELLUNGEN</a:t>
            </a:r>
          </a:p>
          <a:p>
            <a:pPr defTabSz="914400"/>
            <a:endParaRPr lang="en-US" sz="1000" dirty="0" smtClean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endParaRPr lang="en-US" sz="1000" b="0" dirty="0" smtClean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/>
              <a:t>Was </a:t>
            </a:r>
            <a:r>
              <a:rPr lang="en-US" sz="1000" b="0" dirty="0" err="1"/>
              <a:t>sind</a:t>
            </a:r>
            <a:r>
              <a:rPr lang="en-US" sz="1000" b="0" dirty="0"/>
              <a:t> die </a:t>
            </a:r>
            <a:r>
              <a:rPr lang="en-US" sz="1000" b="0" dirty="0" err="1" smtClean="0"/>
              <a:t>Vor</a:t>
            </a:r>
            <a:r>
              <a:rPr lang="en-US" sz="1000" b="0" dirty="0" smtClean="0"/>
              <a:t>- </a:t>
            </a:r>
            <a:r>
              <a:rPr lang="en-US" sz="1000" b="0" dirty="0"/>
              <a:t>und </a:t>
            </a:r>
            <a:r>
              <a:rPr lang="en-US" sz="1000" b="0" dirty="0" err="1"/>
              <a:t>Nachteile</a:t>
            </a:r>
            <a:r>
              <a:rPr lang="en-US" sz="1000" b="0" dirty="0"/>
              <a:t> </a:t>
            </a:r>
            <a:r>
              <a:rPr lang="en-US" sz="1000" b="0" dirty="0" err="1"/>
              <a:t>für</a:t>
            </a:r>
            <a:r>
              <a:rPr lang="en-US" sz="1000" b="0" dirty="0"/>
              <a:t> den </a:t>
            </a:r>
            <a:r>
              <a:rPr lang="en-US" sz="1000" b="0" dirty="0" err="1" smtClean="0"/>
              <a:t>Endverbraucher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wie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auch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für</a:t>
            </a:r>
            <a:r>
              <a:rPr lang="en-US" sz="1000" b="0" dirty="0" smtClean="0"/>
              <a:t> das </a:t>
            </a:r>
            <a:r>
              <a:rPr lang="en-US" sz="1000" b="0" dirty="0" err="1" smtClean="0"/>
              <a:t>Unternehmen</a:t>
            </a:r>
            <a:r>
              <a:rPr lang="en-US" sz="1000" b="0" dirty="0" smtClean="0"/>
              <a:t>?</a:t>
            </a:r>
            <a:endParaRPr lang="en-US" sz="1000" b="0" dirty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Über </a:t>
            </a:r>
            <a:r>
              <a:rPr lang="de-DE" sz="1000" b="0" dirty="0"/>
              <a:t>welche Kanäle sollte das Live Shopping gespielt werden?</a:t>
            </a:r>
            <a:endParaRPr lang="en-US" sz="1000" b="0" dirty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/>
              <a:t>Wer ist die Zielgruppe?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smtClean="0"/>
              <a:t>KOL </a:t>
            </a:r>
            <a:r>
              <a:rPr lang="en-US" sz="1000" b="0" dirty="0"/>
              <a:t>(</a:t>
            </a:r>
            <a:r>
              <a:rPr lang="de-DE" sz="1000" b="0" dirty="0"/>
              <a:t>Key Opinion </a:t>
            </a:r>
            <a:r>
              <a:rPr lang="de-DE" sz="1000" b="0" dirty="0" err="1"/>
              <a:t>Leaders</a:t>
            </a:r>
            <a:r>
              <a:rPr lang="de-DE" sz="1000" b="0" dirty="0"/>
              <a:t>)</a:t>
            </a:r>
            <a:r>
              <a:rPr lang="en-US" sz="1000" b="0" dirty="0"/>
              <a:t> </a:t>
            </a:r>
            <a:r>
              <a:rPr lang="en-US" sz="1000" b="0" dirty="0" err="1"/>
              <a:t>oder</a:t>
            </a:r>
            <a:r>
              <a:rPr lang="en-US" sz="1000" b="0" dirty="0"/>
              <a:t> KOC (</a:t>
            </a:r>
            <a:r>
              <a:rPr lang="de-DE" sz="1000" b="0" dirty="0"/>
              <a:t>Key Opinion </a:t>
            </a:r>
            <a:r>
              <a:rPr lang="de-DE" sz="1000" b="0" dirty="0" err="1"/>
              <a:t>Consumers</a:t>
            </a:r>
            <a:r>
              <a:rPr lang="de-DE" sz="1000" b="0" dirty="0"/>
              <a:t>)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err="1" smtClean="0"/>
              <a:t>Professionelles</a:t>
            </a:r>
            <a:r>
              <a:rPr lang="en-US" sz="1000" b="0" dirty="0" smtClean="0"/>
              <a:t> Studio </a:t>
            </a:r>
            <a:r>
              <a:rPr lang="en-US" sz="1000" b="0" dirty="0" err="1" smtClean="0"/>
              <a:t>oder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eher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Handycam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mit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Ringlicht</a:t>
            </a:r>
            <a:r>
              <a:rPr lang="en-US" sz="1000" b="0" dirty="0" smtClean="0"/>
              <a:t>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Wie lange sollten Live </a:t>
            </a:r>
            <a:r>
              <a:rPr lang="de-DE" sz="1000" b="0" dirty="0" err="1" smtClean="0"/>
              <a:t>Shoppinsessions</a:t>
            </a:r>
            <a:r>
              <a:rPr lang="de-DE" sz="1000" b="0" dirty="0" smtClean="0"/>
              <a:t> gehen?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Wie viele Outfits sollten gezeigt werden?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Welche Wochentage / Uhrzeiten eignen sich am besten für Livestreams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/>
              <a:t>Wie sieht das Kosten/Nutzenverhältnis aus</a:t>
            </a:r>
            <a:r>
              <a:rPr lang="de-DE" sz="1000" b="0" dirty="0" smtClean="0"/>
              <a:t>?</a:t>
            </a:r>
          </a:p>
          <a:p>
            <a:pPr defTabSz="914400"/>
            <a:endParaRPr lang="de-DE" sz="2000" b="0" kern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b="12170"/>
          <a:stretch/>
        </p:blipFill>
        <p:spPr>
          <a:xfrm>
            <a:off x="323849" y="987425"/>
            <a:ext cx="4068763" cy="36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9724"/>
            <a:ext cx="8496300" cy="800763"/>
          </a:xfrm>
        </p:spPr>
        <p:txBody>
          <a:bodyPr/>
          <a:lstStyle/>
          <a:p>
            <a:r>
              <a:rPr lang="de-DE" dirty="0" smtClean="0"/>
              <a:t>THEMA 2: SAME DAY DELIVERY / SAME HOUR DELIVERY</a:t>
            </a:r>
            <a:endParaRPr lang="de-DE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362268" y="1367253"/>
            <a:ext cx="4030345" cy="32571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r>
              <a:rPr lang="de-DE" sz="1000" dirty="0"/>
              <a:t>MÖGLICHE FRAGESTELLUNGEN</a:t>
            </a:r>
          </a:p>
          <a:p>
            <a:pPr defTabSz="914400"/>
            <a:endParaRPr lang="en-US" sz="1000" dirty="0" smtClean="0"/>
          </a:p>
          <a:p>
            <a:pPr marL="171450" indent="-171450" defTabSz="91440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000" b="0" dirty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/>
              <a:t>Was </a:t>
            </a:r>
            <a:r>
              <a:rPr lang="en-US" sz="1000" b="0" dirty="0" err="1"/>
              <a:t>sind</a:t>
            </a:r>
            <a:r>
              <a:rPr lang="en-US" sz="1000" b="0" dirty="0"/>
              <a:t> die </a:t>
            </a:r>
            <a:r>
              <a:rPr lang="en-US" sz="1000" b="0" dirty="0" err="1" smtClean="0"/>
              <a:t>Vor</a:t>
            </a:r>
            <a:r>
              <a:rPr lang="en-US" sz="1000" b="0" dirty="0" smtClean="0"/>
              <a:t>- </a:t>
            </a:r>
            <a:r>
              <a:rPr lang="en-US" sz="1000" b="0" dirty="0"/>
              <a:t>und </a:t>
            </a:r>
            <a:r>
              <a:rPr lang="en-US" sz="1000" b="0" dirty="0" err="1"/>
              <a:t>Nachteile</a:t>
            </a:r>
            <a:r>
              <a:rPr lang="en-US" sz="1000" b="0" dirty="0"/>
              <a:t> </a:t>
            </a:r>
            <a:r>
              <a:rPr lang="en-US" sz="1000" b="0" dirty="0" err="1"/>
              <a:t>für</a:t>
            </a:r>
            <a:r>
              <a:rPr lang="en-US" sz="1000" b="0" dirty="0"/>
              <a:t> den </a:t>
            </a:r>
            <a:r>
              <a:rPr lang="en-US" sz="1000" b="0" dirty="0" err="1"/>
              <a:t>Endverbraucher</a:t>
            </a:r>
            <a:r>
              <a:rPr lang="en-US" sz="1000" b="0" dirty="0"/>
              <a:t> </a:t>
            </a:r>
            <a:r>
              <a:rPr lang="en-US" sz="1000" b="0" dirty="0" err="1"/>
              <a:t>wie</a:t>
            </a:r>
            <a:r>
              <a:rPr lang="en-US" sz="1000" b="0" dirty="0"/>
              <a:t> </a:t>
            </a:r>
            <a:r>
              <a:rPr lang="en-US" sz="1000" b="0" dirty="0" err="1"/>
              <a:t>auch</a:t>
            </a:r>
            <a:r>
              <a:rPr lang="en-US" sz="1000" b="0" dirty="0"/>
              <a:t> </a:t>
            </a:r>
            <a:r>
              <a:rPr lang="en-US" sz="1000" b="0" dirty="0" err="1"/>
              <a:t>für</a:t>
            </a:r>
            <a:r>
              <a:rPr lang="en-US" sz="1000" b="0" dirty="0"/>
              <a:t> das </a:t>
            </a:r>
            <a:r>
              <a:rPr lang="en-US" sz="1000" b="0" dirty="0" err="1"/>
              <a:t>Unternehmen</a:t>
            </a:r>
            <a:r>
              <a:rPr lang="en-US" sz="1000" b="0" dirty="0"/>
              <a:t>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smtClean="0"/>
              <a:t>Ist der Kunde </a:t>
            </a:r>
            <a:r>
              <a:rPr lang="en-US" sz="1000" b="0" dirty="0" err="1" smtClean="0"/>
              <a:t>bereit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für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derartige</a:t>
            </a:r>
            <a:r>
              <a:rPr lang="en-US" sz="1000" b="0" dirty="0" smtClean="0"/>
              <a:t> Services Geld </a:t>
            </a:r>
            <a:r>
              <a:rPr lang="en-US" sz="1000" b="0" dirty="0" err="1" smtClean="0"/>
              <a:t>zu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bezahlen</a:t>
            </a:r>
            <a:r>
              <a:rPr lang="en-US" sz="1000" b="0" dirty="0" smtClean="0"/>
              <a:t>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err="1" smtClean="0"/>
              <a:t>Wie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viel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darf</a:t>
            </a:r>
            <a:r>
              <a:rPr lang="en-US" sz="1000" b="0" dirty="0" smtClean="0"/>
              <a:t> das </a:t>
            </a:r>
            <a:r>
              <a:rPr lang="en-US" sz="1000" b="0" dirty="0" err="1" smtClean="0"/>
              <a:t>dann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kosten</a:t>
            </a:r>
            <a:r>
              <a:rPr lang="en-US" sz="1000" b="0" dirty="0" smtClean="0"/>
              <a:t>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err="1" smtClean="0"/>
              <a:t>Ökologischer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Aspekt</a:t>
            </a:r>
            <a:endParaRPr lang="en-US" sz="1000" b="0" dirty="0" smtClean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smtClean="0"/>
              <a:t>Was </a:t>
            </a:r>
            <a:r>
              <a:rPr lang="en-US" sz="1000" b="0" dirty="0" err="1" smtClean="0"/>
              <a:t>bedeutet</a:t>
            </a:r>
            <a:r>
              <a:rPr lang="en-US" sz="1000" b="0" dirty="0" smtClean="0"/>
              <a:t> das </a:t>
            </a:r>
            <a:r>
              <a:rPr lang="en-US" sz="1000" b="0" dirty="0" err="1" smtClean="0"/>
              <a:t>für</a:t>
            </a:r>
            <a:r>
              <a:rPr lang="en-US" sz="1000" b="0" dirty="0" smtClean="0"/>
              <a:t> die </a:t>
            </a:r>
            <a:r>
              <a:rPr lang="en-US" sz="1000" b="0" dirty="0" err="1" smtClean="0"/>
              <a:t>Logistik</a:t>
            </a:r>
            <a:r>
              <a:rPr lang="en-US" sz="1000" b="0" dirty="0" smtClean="0"/>
              <a:t>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err="1" smtClean="0"/>
              <a:t>Wie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sollte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reagiert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werden</a:t>
            </a:r>
            <a:r>
              <a:rPr lang="en-US" sz="1000" b="0" dirty="0" smtClean="0"/>
              <a:t>, </a:t>
            </a:r>
            <a:r>
              <a:rPr lang="en-US" sz="1000" b="0" dirty="0" err="1" smtClean="0"/>
              <a:t>wenn</a:t>
            </a:r>
            <a:r>
              <a:rPr lang="en-US" sz="1000" b="0" dirty="0" smtClean="0"/>
              <a:t> das “</a:t>
            </a:r>
            <a:r>
              <a:rPr lang="en-US" sz="1000" b="0" dirty="0" err="1" smtClean="0"/>
              <a:t>Lieferversprechen</a:t>
            </a:r>
            <a:r>
              <a:rPr lang="en-US" sz="1000" b="0" dirty="0" smtClean="0"/>
              <a:t>” </a:t>
            </a:r>
            <a:r>
              <a:rPr lang="en-US" sz="1000" b="0" dirty="0" err="1" smtClean="0"/>
              <a:t>nicht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eingehalten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werden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kann</a:t>
            </a:r>
            <a:r>
              <a:rPr lang="en-US" sz="1000" b="0" dirty="0" smtClean="0"/>
              <a:t>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smtClean="0"/>
              <a:t>Was </a:t>
            </a:r>
            <a:r>
              <a:rPr lang="en-US" sz="1000" b="0" dirty="0" err="1" smtClean="0"/>
              <a:t>sind</a:t>
            </a:r>
            <a:r>
              <a:rPr lang="en-US" sz="1000" b="0" dirty="0" smtClean="0"/>
              <a:t> die </a:t>
            </a:r>
            <a:r>
              <a:rPr lang="en-US" sz="1000" b="0" dirty="0" err="1" smtClean="0"/>
              <a:t>generellen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Herausforderungen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eines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derartigen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Angebotes</a:t>
            </a:r>
            <a:r>
              <a:rPr lang="en-US" sz="1000" b="0" dirty="0" smtClean="0"/>
              <a:t>?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r="3076" b="14664"/>
          <a:stretch/>
        </p:blipFill>
        <p:spPr>
          <a:xfrm>
            <a:off x="4746406" y="987425"/>
            <a:ext cx="4073744" cy="36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THEMA 3: CHATBOT IM KUNDENSERVICE</a:t>
            </a:r>
            <a:endParaRPr lang="de-DE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4751388" y="987425"/>
            <a:ext cx="4068762" cy="3636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r>
              <a:rPr lang="de-DE" sz="1000" dirty="0"/>
              <a:t>MÖGLICHE FRAGESTELLUNGEN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de-DE" sz="1000" b="0" kern="0" dirty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smtClean="0"/>
              <a:t>Was </a:t>
            </a:r>
            <a:r>
              <a:rPr lang="en-US" sz="1000" b="0" dirty="0" err="1"/>
              <a:t>sind</a:t>
            </a:r>
            <a:r>
              <a:rPr lang="en-US" sz="1000" b="0" dirty="0"/>
              <a:t> die </a:t>
            </a:r>
            <a:r>
              <a:rPr lang="en-US" sz="1000" b="0" dirty="0" err="1" smtClean="0"/>
              <a:t>Vor</a:t>
            </a:r>
            <a:r>
              <a:rPr lang="en-US" sz="1000" b="0" dirty="0" smtClean="0"/>
              <a:t>- </a:t>
            </a:r>
            <a:r>
              <a:rPr lang="en-US" sz="1000" b="0" dirty="0"/>
              <a:t>und </a:t>
            </a:r>
            <a:r>
              <a:rPr lang="en-US" sz="1000" b="0" dirty="0" err="1"/>
              <a:t>Nachteile</a:t>
            </a:r>
            <a:r>
              <a:rPr lang="en-US" sz="1000" b="0" dirty="0"/>
              <a:t> </a:t>
            </a:r>
            <a:r>
              <a:rPr lang="en-US" sz="1000" b="0" dirty="0" err="1"/>
              <a:t>für</a:t>
            </a:r>
            <a:r>
              <a:rPr lang="en-US" sz="1000" b="0" dirty="0"/>
              <a:t> den </a:t>
            </a:r>
            <a:r>
              <a:rPr lang="en-US" sz="1000" b="0" dirty="0" err="1"/>
              <a:t>Endverbraucher</a:t>
            </a:r>
            <a:r>
              <a:rPr lang="en-US" sz="1000" b="0" dirty="0"/>
              <a:t> </a:t>
            </a:r>
            <a:r>
              <a:rPr lang="en-US" sz="1000" b="0" dirty="0" err="1"/>
              <a:t>wie</a:t>
            </a:r>
            <a:r>
              <a:rPr lang="en-US" sz="1000" b="0" dirty="0"/>
              <a:t> </a:t>
            </a:r>
            <a:r>
              <a:rPr lang="en-US" sz="1000" b="0" dirty="0" err="1"/>
              <a:t>auch</a:t>
            </a:r>
            <a:r>
              <a:rPr lang="en-US" sz="1000" b="0" dirty="0"/>
              <a:t> </a:t>
            </a:r>
            <a:r>
              <a:rPr lang="en-US" sz="1000" b="0" dirty="0" err="1"/>
              <a:t>für</a:t>
            </a:r>
            <a:r>
              <a:rPr lang="en-US" sz="1000" b="0" dirty="0"/>
              <a:t> das </a:t>
            </a:r>
            <a:r>
              <a:rPr lang="en-US" sz="1000" b="0" dirty="0" err="1"/>
              <a:t>Unternehmen</a:t>
            </a:r>
            <a:r>
              <a:rPr lang="en-US" sz="1000" b="0" dirty="0" smtClean="0"/>
              <a:t>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kern="0" dirty="0"/>
              <a:t>Wie sieht es mit der Akzeptanz von </a:t>
            </a:r>
            <a:r>
              <a:rPr lang="de-DE" sz="1000" b="0" kern="0" dirty="0" err="1"/>
              <a:t>Chatbots</a:t>
            </a:r>
            <a:r>
              <a:rPr lang="de-DE" sz="1000" b="0" kern="0" dirty="0"/>
              <a:t> aus?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Welche Arten </a:t>
            </a:r>
            <a:r>
              <a:rPr lang="de-DE" sz="1000" b="0" dirty="0"/>
              <a:t>von </a:t>
            </a:r>
            <a:r>
              <a:rPr lang="de-DE" sz="1000" b="0" dirty="0" err="1" smtClean="0"/>
              <a:t>Chatbots</a:t>
            </a:r>
            <a:r>
              <a:rPr lang="de-DE" sz="1000" b="0" dirty="0" smtClean="0"/>
              <a:t> gibt es?</a:t>
            </a:r>
            <a:endParaRPr lang="de-DE" sz="1000" b="0" dirty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Welche Einsatzbereiche </a:t>
            </a:r>
            <a:r>
              <a:rPr lang="de-DE" sz="1000" b="0" dirty="0"/>
              <a:t>von </a:t>
            </a:r>
            <a:r>
              <a:rPr lang="de-DE" sz="1000" b="0" dirty="0" err="1" smtClean="0"/>
              <a:t>Chatbots</a:t>
            </a:r>
            <a:r>
              <a:rPr lang="de-DE" sz="1000" b="0" dirty="0" smtClean="0"/>
              <a:t> gibt es?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err="1"/>
              <a:t>Whattsapp</a:t>
            </a:r>
            <a:r>
              <a:rPr lang="en-US" sz="1000" b="0" dirty="0"/>
              <a:t> </a:t>
            </a:r>
            <a:r>
              <a:rPr lang="en-US" sz="1000" b="0" dirty="0" err="1"/>
              <a:t>im</a:t>
            </a:r>
            <a:r>
              <a:rPr lang="en-US" sz="1000" b="0" dirty="0"/>
              <a:t> </a:t>
            </a:r>
            <a:r>
              <a:rPr lang="en-US" sz="1000" b="0" dirty="0" err="1" smtClean="0"/>
              <a:t>Vergleich</a:t>
            </a:r>
            <a:r>
              <a:rPr lang="en-US" sz="1000" b="0" dirty="0" smtClean="0"/>
              <a:t> </a:t>
            </a:r>
            <a:r>
              <a:rPr lang="en-US" sz="1000" b="0" dirty="0" err="1"/>
              <a:t>zu</a:t>
            </a:r>
            <a:r>
              <a:rPr lang="en-US" sz="1000" b="0" dirty="0"/>
              <a:t> Mail und </a:t>
            </a:r>
            <a:r>
              <a:rPr lang="en-US" sz="1000" b="0" dirty="0" err="1" smtClean="0"/>
              <a:t>Chatbox</a:t>
            </a:r>
            <a:r>
              <a:rPr lang="en-US" sz="1000" b="0" dirty="0" smtClean="0"/>
              <a:t>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err="1" smtClean="0"/>
              <a:t>Können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Chatbots</a:t>
            </a:r>
            <a:r>
              <a:rPr lang="en-US" sz="1000" b="0" dirty="0" smtClean="0"/>
              <a:t> den </a:t>
            </a:r>
            <a:r>
              <a:rPr lang="en-US" sz="1000" b="0" dirty="0" err="1" smtClean="0"/>
              <a:t>kompletten</a:t>
            </a:r>
            <a:r>
              <a:rPr lang="en-US" sz="1000" b="0" dirty="0" smtClean="0"/>
              <a:t> Customer Service (Agent) </a:t>
            </a:r>
            <a:r>
              <a:rPr lang="en-US" sz="1000" b="0" dirty="0" err="1" smtClean="0"/>
              <a:t>ersetzen</a:t>
            </a:r>
            <a:r>
              <a:rPr lang="en-US" sz="1000" b="0" dirty="0" smtClean="0"/>
              <a:t>?</a:t>
            </a:r>
            <a:endParaRPr lang="en-US" sz="1000" b="0" dirty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err="1" smtClean="0"/>
              <a:t>Vergleich</a:t>
            </a:r>
            <a:r>
              <a:rPr lang="en-US" sz="1000" b="0" dirty="0" smtClean="0"/>
              <a:t>: Mensch vs. </a:t>
            </a:r>
            <a:r>
              <a:rPr lang="en-US" sz="1000" b="0" dirty="0" err="1" smtClean="0"/>
              <a:t>Maschine</a:t>
            </a:r>
            <a:endParaRPr lang="de-DE" sz="1000" b="0" dirty="0"/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de-DE" sz="1000" b="0" kern="0" dirty="0"/>
          </a:p>
        </p:txBody>
      </p:sp>
      <p:pic>
        <p:nvPicPr>
          <p:cNvPr id="6" name="Grafik 5" descr="Ein Bild, das draußen, Person enthält.&#10;&#10;Automatisch generierte Beschreibung">
            <a:extLst>
              <a:ext uri="{FF2B5EF4-FFF2-40B4-BE49-F238E27FC236}">
                <a16:creationId xmlns:a16="http://schemas.microsoft.com/office/drawing/2014/main" xmlns="" id="{35225526-8E35-6D47-B56A-96B1E41A59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650"/>
          <a:stretch/>
        </p:blipFill>
        <p:spPr>
          <a:xfrm>
            <a:off x="323851" y="987425"/>
            <a:ext cx="4058368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0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cid:7A745FBE-09D7-402D-B111-620404C6188B"/>
          <p:cNvPicPr>
            <a:picLocks noChangeAspect="1" noChangeArrowheads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" t="119" r="3866" b="6863"/>
          <a:stretch/>
        </p:blipFill>
        <p:spPr bwMode="auto">
          <a:xfrm>
            <a:off x="3895496" y="440585"/>
            <a:ext cx="1353009" cy="1353009"/>
          </a:xfrm>
          <a:custGeom>
            <a:avLst/>
            <a:gdLst>
              <a:gd name="connsiteX0" fmla="*/ 846573 w 1693146"/>
              <a:gd name="connsiteY0" fmla="*/ 0 h 1693146"/>
              <a:gd name="connsiteX1" fmla="*/ 1693146 w 1693146"/>
              <a:gd name="connsiteY1" fmla="*/ 846573 h 1693146"/>
              <a:gd name="connsiteX2" fmla="*/ 846573 w 1693146"/>
              <a:gd name="connsiteY2" fmla="*/ 1693146 h 1693146"/>
              <a:gd name="connsiteX3" fmla="*/ 0 w 1693146"/>
              <a:gd name="connsiteY3" fmla="*/ 846573 h 1693146"/>
              <a:gd name="connsiteX4" fmla="*/ 846573 w 1693146"/>
              <a:gd name="connsiteY4" fmla="*/ 0 h 169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146" h="1693146">
                <a:moveTo>
                  <a:pt x="846573" y="0"/>
                </a:moveTo>
                <a:cubicBezTo>
                  <a:pt x="1314122" y="0"/>
                  <a:pt x="1693146" y="379024"/>
                  <a:pt x="1693146" y="846573"/>
                </a:cubicBezTo>
                <a:cubicBezTo>
                  <a:pt x="1693146" y="1314122"/>
                  <a:pt x="1314122" y="1693146"/>
                  <a:pt x="846573" y="1693146"/>
                </a:cubicBezTo>
                <a:cubicBezTo>
                  <a:pt x="379024" y="1693146"/>
                  <a:pt x="0" y="1314122"/>
                  <a:pt x="0" y="846573"/>
                </a:cubicBezTo>
                <a:cubicBezTo>
                  <a:pt x="0" y="379024"/>
                  <a:pt x="379024" y="0"/>
                  <a:pt x="846573" y="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WER ICH BIN</a:t>
            </a:r>
            <a:endParaRPr lang="de-DE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179387" y="981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323849" y="2573411"/>
            <a:ext cx="4068763" cy="2033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marL="540000" defTabSz="914400">
              <a:lnSpc>
                <a:spcPts val="1400"/>
              </a:lnSpc>
            </a:pPr>
            <a:endParaRPr lang="de-DE" sz="1000" b="0" kern="0" dirty="0"/>
          </a:p>
          <a:p>
            <a:pPr marL="540000" defTabSz="914400">
              <a:lnSpc>
                <a:spcPts val="1400"/>
              </a:lnSpc>
            </a:pPr>
            <a:r>
              <a:rPr lang="de-DE" sz="1000" b="0" kern="0" dirty="0" smtClean="0"/>
              <a:t>33 Jahre alt</a:t>
            </a:r>
          </a:p>
          <a:p>
            <a:pPr marL="540000" defTabSz="914400">
              <a:lnSpc>
                <a:spcPts val="1400"/>
              </a:lnSpc>
            </a:pPr>
            <a:endParaRPr lang="de-DE" sz="1000" b="0" kern="0" dirty="0"/>
          </a:p>
          <a:p>
            <a:pPr marL="540000" defTabSz="914400">
              <a:lnSpc>
                <a:spcPts val="1400"/>
              </a:lnSpc>
            </a:pPr>
            <a:r>
              <a:rPr lang="de-DE" sz="1000" b="0" kern="0" dirty="0" smtClean="0"/>
              <a:t>Seit 2008 im Unternehmen</a:t>
            </a:r>
          </a:p>
          <a:p>
            <a:pPr marL="540000" defTabSz="914400">
              <a:lnSpc>
                <a:spcPts val="1400"/>
              </a:lnSpc>
            </a:pPr>
            <a:endParaRPr lang="de-DE" sz="1000" b="0" kern="0" dirty="0"/>
          </a:p>
          <a:p>
            <a:pPr marL="540000" defTabSz="914400">
              <a:lnSpc>
                <a:spcPts val="1400"/>
              </a:lnSpc>
            </a:pPr>
            <a:r>
              <a:rPr lang="de-DE" sz="1000" b="0" kern="0" dirty="0" smtClean="0"/>
              <a:t>Nach Stationen in Berlin, Stuttgart und Wien aktuell als Einkäufer für den Onlineshop der Peek &amp; Cloppenburg KG verantwortlich</a:t>
            </a:r>
          </a:p>
          <a:p>
            <a:pPr marL="540000" defTabSz="914400">
              <a:lnSpc>
                <a:spcPts val="1400"/>
              </a:lnSpc>
            </a:pPr>
            <a:endParaRPr lang="de-DE" sz="1000" b="0" kern="0" dirty="0" smtClean="0"/>
          </a:p>
          <a:p>
            <a:pPr marL="540000" defTabSz="914400">
              <a:lnSpc>
                <a:spcPts val="1400"/>
              </a:lnSpc>
            </a:pPr>
            <a:r>
              <a:rPr lang="de-DE" sz="1000" b="0" kern="0" dirty="0"/>
              <a:t>Arbeite in </a:t>
            </a:r>
            <a:r>
              <a:rPr lang="de-DE" sz="1000" b="0" kern="0" dirty="0" smtClean="0"/>
              <a:t>Düsseldorf und lebe </a:t>
            </a:r>
            <a:r>
              <a:rPr lang="de-DE" sz="1000" b="0" kern="0" dirty="0"/>
              <a:t>in </a:t>
            </a:r>
            <a:r>
              <a:rPr lang="de-DE" sz="1000" b="0" kern="0" dirty="0" smtClean="0"/>
              <a:t>Wien</a:t>
            </a:r>
            <a:endParaRPr lang="de-DE" sz="1000" b="0" kern="0" dirty="0"/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3653092" y="1919361"/>
            <a:ext cx="1837817" cy="2223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algn="ctr" defTabSz="914400"/>
            <a:r>
              <a:rPr lang="de-DE" sz="1200" kern="0" dirty="0" smtClean="0"/>
              <a:t>Hendrik Poppen</a:t>
            </a:r>
            <a:endParaRPr lang="de-DE" sz="1200" kern="0" dirty="0"/>
          </a:p>
        </p:txBody>
      </p:sp>
      <p:cxnSp>
        <p:nvCxnSpPr>
          <p:cNvPr id="8" name="Gerader Verbinder 7"/>
          <p:cNvCxnSpPr/>
          <p:nvPr/>
        </p:nvCxnSpPr>
        <p:spPr bwMode="auto">
          <a:xfrm>
            <a:off x="3425483" y="1888587"/>
            <a:ext cx="2293034" cy="205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itel 1"/>
          <p:cNvSpPr txBox="1">
            <a:spLocks/>
          </p:cNvSpPr>
          <p:nvPr/>
        </p:nvSpPr>
        <p:spPr>
          <a:xfrm>
            <a:off x="3943089" y="2106921"/>
            <a:ext cx="1257822" cy="16392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algn="r" defTabSz="914400"/>
            <a:r>
              <a:rPr lang="de-DE" sz="1000" b="0" kern="0" dirty="0" smtClean="0"/>
              <a:t>Buyer E-Commerce</a:t>
            </a:r>
            <a:endParaRPr lang="de-DE" sz="1000" b="0" kern="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8" y="2742640"/>
            <a:ext cx="259200" cy="2592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844" y1="44531" x2="64844" y2="44531"/>
                        <a14:foregroundMark x1="49219" y1="63281" x2="49219" y2="63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2" y="3070503"/>
            <a:ext cx="321704" cy="32170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8" y="3623512"/>
            <a:ext cx="259200" cy="2592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4" y="4146346"/>
            <a:ext cx="259200" cy="259200"/>
          </a:xfrm>
          <a:prstGeom prst="rect">
            <a:avLst/>
          </a:prstGeom>
        </p:spPr>
      </p:pic>
      <p:sp>
        <p:nvSpPr>
          <p:cNvPr id="19" name="Titel 1"/>
          <p:cNvSpPr txBox="1">
            <a:spLocks/>
          </p:cNvSpPr>
          <p:nvPr/>
        </p:nvSpPr>
        <p:spPr>
          <a:xfrm>
            <a:off x="4751388" y="2573411"/>
            <a:ext cx="4068762" cy="2033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0" dirty="0"/>
          </a:p>
          <a:p>
            <a:pPr marL="540000">
              <a:lnSpc>
                <a:spcPct val="100000"/>
              </a:lnSpc>
            </a:pPr>
            <a:r>
              <a:rPr lang="de-DE" sz="1000" b="0" dirty="0"/>
              <a:t>Verantwortlich über ein Markenportfolio von mehr als 100 Marken und eines Einkaufbudgets in Höhe von über 60 Mio.€ </a:t>
            </a:r>
          </a:p>
          <a:p>
            <a:pPr marL="540000">
              <a:lnSpc>
                <a:spcPct val="100000"/>
              </a:lnSpc>
            </a:pPr>
            <a:endParaRPr lang="de-DE" sz="1000" b="0" dirty="0"/>
          </a:p>
          <a:p>
            <a:pPr marL="540000">
              <a:lnSpc>
                <a:spcPct val="100000"/>
              </a:lnSpc>
            </a:pPr>
            <a:r>
              <a:rPr lang="de-DE" sz="1000" b="0" dirty="0"/>
              <a:t>Marken wie Boss, Tommy Hilfiger, Calvin Klein, Armani, Karl Lagerfeld, Joop u.v.m.</a:t>
            </a:r>
          </a:p>
          <a:p>
            <a:pPr marL="540000" defTabSz="914400">
              <a:lnSpc>
                <a:spcPts val="1400"/>
              </a:lnSpc>
            </a:pPr>
            <a:endParaRPr lang="de-DE" sz="1000" b="0" kern="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67" y="3392207"/>
            <a:ext cx="259200" cy="2592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17" y="2832534"/>
            <a:ext cx="259200" cy="2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3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9725"/>
            <a:ext cx="8496300" cy="825884"/>
          </a:xfrm>
        </p:spPr>
        <p:txBody>
          <a:bodyPr/>
          <a:lstStyle/>
          <a:p>
            <a:r>
              <a:rPr lang="de-DE" dirty="0" smtClean="0"/>
              <a:t>THEMA 4: CONTENT MARKETING VS. PAID ADVERTISEMENT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20665" y="2328088"/>
            <a:ext cx="74744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sz="3600" dirty="0"/>
              <a:t>“You know how all dolphins are whales, but not all whales are dolphins?”</a:t>
            </a:r>
          </a:p>
        </p:txBody>
      </p:sp>
      <p:sp>
        <p:nvSpPr>
          <p:cNvPr id="6" name="Double Bracket 4"/>
          <p:cNvSpPr/>
          <p:nvPr/>
        </p:nvSpPr>
        <p:spPr>
          <a:xfrm>
            <a:off x="720665" y="2171467"/>
            <a:ext cx="7636620" cy="2157605"/>
          </a:xfrm>
          <a:prstGeom prst="bracketPair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cap="all" dirty="0">
              <a:solidFill>
                <a:schemeClr val="accent2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925903" y="945982"/>
            <a:ext cx="1273899" cy="26622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700" b="1" dirty="0" smtClean="0"/>
              <a:t>“</a:t>
            </a:r>
            <a:endParaRPr lang="en-US" sz="16700" b="1" dirty="0"/>
          </a:p>
        </p:txBody>
      </p:sp>
    </p:spTree>
    <p:extLst>
      <p:ext uri="{BB962C8B-B14F-4D97-AF65-F5344CB8AC3E}">
        <p14:creationId xmlns:p14="http://schemas.microsoft.com/office/powerpoint/2010/main" val="5483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 4: CONTENT MARKETING VS. PAID </a:t>
            </a:r>
            <a:r>
              <a:rPr lang="de-DE" dirty="0" smtClean="0"/>
              <a:t>ADVERTISEMENT</a:t>
            </a:r>
            <a:endParaRPr lang="de-DE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323850" y="987425"/>
            <a:ext cx="4068763" cy="364553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endParaRPr lang="de-DE" sz="1000" dirty="0" smtClean="0"/>
          </a:p>
          <a:p>
            <a:pPr defTabSz="914400"/>
            <a:endParaRPr lang="de-DE" sz="1000" dirty="0"/>
          </a:p>
          <a:p>
            <a:pPr defTabSz="914400"/>
            <a:r>
              <a:rPr lang="de-DE" sz="1000" dirty="0"/>
              <a:t>MÖGLICHE FRAGESTELLUNGEN</a:t>
            </a:r>
          </a:p>
          <a:p>
            <a:pPr defTabSz="914400"/>
            <a:endParaRPr lang="de-DE" sz="1000" dirty="0" smtClean="0"/>
          </a:p>
          <a:p>
            <a:pPr marL="171450" indent="-171450" defTabSz="914400">
              <a:buFont typeface="Wingdings" panose="05000000000000000000" pitchFamily="2" charset="2"/>
              <a:buChar char="§"/>
            </a:pPr>
            <a:endParaRPr lang="de-DE" sz="1000" b="0" dirty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Was </a:t>
            </a:r>
            <a:r>
              <a:rPr lang="de-DE" sz="1000" b="0" dirty="0"/>
              <a:t>ist der Unterschied zwischen Content Marketing und </a:t>
            </a:r>
            <a:r>
              <a:rPr lang="de-DE" sz="1000" b="0" dirty="0" err="1"/>
              <a:t>Paid</a:t>
            </a:r>
            <a:r>
              <a:rPr lang="de-DE" sz="1000" b="0" dirty="0"/>
              <a:t> </a:t>
            </a:r>
            <a:r>
              <a:rPr lang="de-DE" sz="1000" b="0" dirty="0" err="1" smtClean="0"/>
              <a:t>Advertisement</a:t>
            </a:r>
            <a:endParaRPr lang="de-DE" sz="1000" b="0" dirty="0" smtClean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/>
              <a:t>Was </a:t>
            </a:r>
            <a:r>
              <a:rPr lang="en-US" sz="1000" b="0" dirty="0" err="1"/>
              <a:t>gibt</a:t>
            </a:r>
            <a:r>
              <a:rPr lang="en-US" sz="1000" b="0" dirty="0"/>
              <a:t> </a:t>
            </a:r>
            <a:r>
              <a:rPr lang="en-US" sz="1000" b="0" dirty="0" err="1"/>
              <a:t>es</a:t>
            </a:r>
            <a:r>
              <a:rPr lang="en-US" sz="1000" b="0" dirty="0"/>
              <a:t> </a:t>
            </a:r>
            <a:r>
              <a:rPr lang="en-US" sz="1000" b="0" dirty="0" err="1"/>
              <a:t>für</a:t>
            </a:r>
            <a:r>
              <a:rPr lang="en-US" sz="1000" b="0" dirty="0"/>
              <a:t> </a:t>
            </a:r>
            <a:r>
              <a:rPr lang="en-US" sz="1000" b="0" dirty="0" err="1"/>
              <a:t>Arten</a:t>
            </a:r>
            <a:r>
              <a:rPr lang="en-US" sz="1000" b="0" dirty="0"/>
              <a:t> des Content </a:t>
            </a:r>
            <a:r>
              <a:rPr lang="en-US" sz="1000" b="0" dirty="0" err="1" smtClean="0"/>
              <a:t>Marketings</a:t>
            </a:r>
            <a:r>
              <a:rPr lang="en-US" sz="1000" b="0" dirty="0" smtClean="0"/>
              <a:t>/Paid </a:t>
            </a:r>
            <a:r>
              <a:rPr lang="en-US" sz="1000" b="0" dirty="0"/>
              <a:t>Advertisement?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err="1"/>
              <a:t>Vor</a:t>
            </a:r>
            <a:r>
              <a:rPr lang="en-US" sz="1000" b="0" dirty="0"/>
              <a:t>- und </a:t>
            </a:r>
            <a:r>
              <a:rPr lang="en-US" sz="1000" b="0" dirty="0" err="1"/>
              <a:t>Nachteile</a:t>
            </a:r>
            <a:r>
              <a:rPr lang="en-US" sz="1000" b="0" dirty="0"/>
              <a:t> des </a:t>
            </a:r>
            <a:r>
              <a:rPr lang="en-US" sz="1000" b="0" dirty="0" smtClean="0"/>
              <a:t>Content Marketing/Paid </a:t>
            </a:r>
            <a:r>
              <a:rPr lang="en-US" sz="1000" b="0" dirty="0"/>
              <a:t>Advertisement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/>
              <a:t>Was Machen die </a:t>
            </a:r>
            <a:r>
              <a:rPr lang="en-US" sz="1000" b="0" dirty="0" err="1"/>
              <a:t>Mitbewerber</a:t>
            </a:r>
            <a:r>
              <a:rPr lang="en-US" sz="1000" b="0" dirty="0"/>
              <a:t>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en-US" sz="1000" b="0" dirty="0" smtClean="0"/>
              <a:t>Was </a:t>
            </a:r>
            <a:r>
              <a:rPr lang="en-US" sz="1000" b="0" dirty="0" err="1" smtClean="0"/>
              <a:t>bedeutet</a:t>
            </a:r>
            <a:r>
              <a:rPr lang="en-US" sz="1000" b="0" dirty="0" smtClean="0"/>
              <a:t> Content </a:t>
            </a:r>
            <a:r>
              <a:rPr lang="en-US" sz="1000" b="0" dirty="0"/>
              <a:t>Marketing </a:t>
            </a:r>
            <a:r>
              <a:rPr lang="en-US" sz="1000" b="0" dirty="0" err="1"/>
              <a:t>heutzutage</a:t>
            </a:r>
            <a:r>
              <a:rPr lang="en-US" sz="1000" b="0" dirty="0" smtClean="0"/>
              <a:t>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Kosten </a:t>
            </a:r>
            <a:r>
              <a:rPr lang="de-DE" sz="1000" b="0" dirty="0"/>
              <a:t>und ROI von Content </a:t>
            </a:r>
            <a:r>
              <a:rPr lang="de-DE" sz="1000" b="0" dirty="0" smtClean="0"/>
              <a:t>Marketing/</a:t>
            </a:r>
            <a:r>
              <a:rPr lang="de-DE" sz="1000" b="0" dirty="0" err="1" smtClean="0"/>
              <a:t>Paid</a:t>
            </a:r>
            <a:r>
              <a:rPr lang="de-DE" sz="1000" b="0" dirty="0" smtClean="0"/>
              <a:t> </a:t>
            </a:r>
            <a:r>
              <a:rPr lang="de-DE" sz="1000" b="0" dirty="0" err="1"/>
              <a:t>Advertisement</a:t>
            </a:r>
            <a:endParaRPr lang="de-DE" sz="1000" b="0" dirty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Was </a:t>
            </a:r>
            <a:r>
              <a:rPr lang="de-DE" sz="1000" b="0" dirty="0"/>
              <a:t>ist </a:t>
            </a:r>
            <a:r>
              <a:rPr lang="de-DE" sz="1000" b="0" dirty="0" smtClean="0"/>
              <a:t>kosteneffizienter?</a:t>
            </a:r>
            <a:endParaRPr lang="de-DE" sz="1000" b="0" dirty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/>
              <a:t>Was generiert mehr Leads?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/>
              <a:t>Was ist notwendiger?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47634B3-666A-FC4A-8DE3-15AC49A693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00" y="987425"/>
            <a:ext cx="3318611" cy="35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6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9724"/>
            <a:ext cx="8496300" cy="815835"/>
          </a:xfrm>
        </p:spPr>
        <p:txBody>
          <a:bodyPr/>
          <a:lstStyle/>
          <a:p>
            <a:r>
              <a:rPr lang="de-DE" dirty="0" smtClean="0"/>
              <a:t>THEMA 5: OSTEUROPA – MARKT- UND ZIELGRUPPENANALYSE</a:t>
            </a:r>
            <a:endParaRPr lang="de-DE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323850" y="1552225"/>
            <a:ext cx="8496300" cy="254247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endParaRPr lang="de-DE" sz="2000" b="0" kern="0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23850" y="1248229"/>
            <a:ext cx="4068763" cy="337616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r>
              <a:rPr lang="de-DE" sz="1000" dirty="0" smtClean="0"/>
              <a:t>MÖGLICHE FRAGESTELLUNGEN</a:t>
            </a:r>
          </a:p>
          <a:p>
            <a:pPr defTabSz="914400"/>
            <a:endParaRPr lang="de-DE" sz="1000" dirty="0" smtClean="0"/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/>
              <a:t>Warum ist Osteuropa interessant?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Lohnt </a:t>
            </a:r>
            <a:r>
              <a:rPr lang="de-DE" sz="1000" b="0" dirty="0"/>
              <a:t>es </a:t>
            </a:r>
            <a:r>
              <a:rPr lang="de-DE" sz="1000" b="0" dirty="0" smtClean="0"/>
              <a:t>sich für P&amp;C weiterhin, </a:t>
            </a:r>
            <a:r>
              <a:rPr lang="de-DE" sz="1000" b="0" dirty="0"/>
              <a:t>ins Ausland zu </a:t>
            </a:r>
            <a:r>
              <a:rPr lang="de-DE" sz="1000" b="0" dirty="0" smtClean="0"/>
              <a:t>expandieren?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Was </a:t>
            </a:r>
            <a:r>
              <a:rPr lang="de-DE" sz="1000" b="0" dirty="0"/>
              <a:t>ist bei einer Expansion ins Ausland zu </a:t>
            </a:r>
            <a:r>
              <a:rPr lang="de-DE" sz="1000" b="0" dirty="0" smtClean="0"/>
              <a:t>beachten?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/>
              <a:t>Was sind die grundlegenden vier Expansionsstrategien?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/>
              <a:t>Welche besonderen Risiken gibt es?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/>
              <a:t>Was sind die wichtigsten Faktoren für den internationalen Erfolg</a:t>
            </a:r>
            <a:r>
              <a:rPr lang="de-DE" sz="1000" b="0" dirty="0" smtClean="0"/>
              <a:t>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Sollte in Osteuropa auch in Innenstadtlagen investiert werden?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err="1" smtClean="0"/>
              <a:t>Standalone</a:t>
            </a:r>
            <a:r>
              <a:rPr lang="de-DE" sz="1000" b="0" dirty="0" smtClean="0"/>
              <a:t> Store vs. Shoppingmall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Bestehende Märkte ausbauen oder neue erschließen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Kosten/Nutzen Analyse </a:t>
            </a:r>
          </a:p>
          <a:p>
            <a:pPr marL="171450" indent="-171450" defTabSz="91440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EU vs. NON EU Expansion</a:t>
            </a:r>
            <a:endParaRPr lang="de-DE" sz="1000" b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b="10138"/>
          <a:stretch/>
        </p:blipFill>
        <p:spPr>
          <a:xfrm>
            <a:off x="4751388" y="1248228"/>
            <a:ext cx="4068762" cy="33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323850" y="1552225"/>
            <a:ext cx="8496300" cy="254247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defTabSz="914400"/>
            <a:endParaRPr lang="de-DE" sz="2000" b="0" kern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="" xmlns:a16="http://schemas.microsoft.com/office/drawing/2014/main" id="{920F6F8B-608B-45E3-928D-94E3864449D1}"/>
              </a:ext>
            </a:extLst>
          </p:cNvPr>
          <p:cNvGrpSpPr/>
          <p:nvPr/>
        </p:nvGrpSpPr>
        <p:grpSpPr>
          <a:xfrm>
            <a:off x="2799942" y="3259480"/>
            <a:ext cx="3544117" cy="1207992"/>
            <a:chOff x="3819148" y="3256768"/>
            <a:chExt cx="3544117" cy="1207992"/>
          </a:xfrm>
        </p:grpSpPr>
        <p:pic>
          <p:nvPicPr>
            <p:cNvPr id="10" name="Picture 5" descr="C:\Users\p280333\Desktop\kisspng-computer-icons-faq-information-faq-5b35ba8a89f741.9200590315302478185651.png">
              <a:extLst>
                <a:ext uri="{FF2B5EF4-FFF2-40B4-BE49-F238E27FC236}">
                  <a16:creationId xmlns="" xmlns:a16="http://schemas.microsoft.com/office/drawing/2014/main" id="{30298E8A-AF9E-A54C-80B5-3FBF3DB7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148" y="3256768"/>
              <a:ext cx="1207992" cy="1207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platzhalter 2">
              <a:extLst>
                <a:ext uri="{FF2B5EF4-FFF2-40B4-BE49-F238E27FC236}">
                  <a16:creationId xmlns="" xmlns:a16="http://schemas.microsoft.com/office/drawing/2014/main" id="{113AD04F-541F-2741-95E3-1F090B4BF2D0}"/>
                </a:ext>
              </a:extLst>
            </p:cNvPr>
            <p:cNvSpPr txBox="1">
              <a:spLocks/>
            </p:cNvSpPr>
            <p:nvPr/>
          </p:nvSpPr>
          <p:spPr>
            <a:xfrm>
              <a:off x="5209759" y="3256768"/>
              <a:ext cx="2153506" cy="1207992"/>
            </a:xfrm>
            <a:prstGeom prst="rect">
              <a:avLst/>
            </a:prstGeom>
          </p:spPr>
          <p:txBody>
            <a:bodyPr lIns="3600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smtClean="0"/>
                <a:t>Hendrik Poppen</a:t>
              </a:r>
            </a:p>
            <a:p>
              <a:r>
                <a:rPr lang="de-DE" sz="1000" b="0" dirty="0" smtClean="0"/>
                <a:t>Buyer E-Commerce</a:t>
              </a:r>
              <a:endParaRPr lang="de-DE" sz="1000" dirty="0"/>
            </a:p>
            <a:p>
              <a:r>
                <a:rPr lang="de-DE" sz="1000" b="0" dirty="0" smtClean="0"/>
                <a:t>Hendrik.Poppen@fashionid.de</a:t>
              </a:r>
            </a:p>
            <a:p>
              <a:endParaRPr lang="de-DE" sz="1000" dirty="0"/>
            </a:p>
            <a:p>
              <a:r>
                <a:rPr lang="de-DE" sz="1000" b="1" dirty="0"/>
                <a:t>Mehr </a:t>
              </a:r>
              <a:r>
                <a:rPr lang="de-DE" sz="1000" b="1" dirty="0" smtClean="0"/>
                <a:t>Infos</a:t>
              </a:r>
              <a:endParaRPr lang="de-DE" sz="1000" b="1" dirty="0"/>
            </a:p>
            <a:p>
              <a:r>
                <a:rPr lang="de-DE" sz="1000" dirty="0" smtClean="0"/>
                <a:t>karriere.peek-cloppenburg.de</a:t>
              </a:r>
              <a:endParaRPr lang="de-DE" sz="1000" b="0" dirty="0"/>
            </a:p>
          </p:txBody>
        </p:sp>
      </p:grp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b="28410"/>
          <a:stretch/>
        </p:blipFill>
        <p:spPr>
          <a:xfrm>
            <a:off x="317500" y="339725"/>
            <a:ext cx="8502650" cy="2727325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823685" y="1425647"/>
            <a:ext cx="3366868" cy="618979"/>
          </a:xfrm>
        </p:spPr>
        <p:txBody>
          <a:bodyPr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VIELEN DANK!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51388" y="339725"/>
            <a:ext cx="4060578" cy="454095"/>
          </a:xfrm>
        </p:spPr>
        <p:txBody>
          <a:bodyPr/>
          <a:lstStyle/>
          <a:p>
            <a:r>
              <a:rPr lang="de-DE" dirty="0" smtClean="0"/>
              <a:t>WER WIR SIND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751388" y="987425"/>
            <a:ext cx="4060578" cy="35544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r>
              <a:rPr lang="de-DE" sz="1000" dirty="0"/>
              <a:t>WIR SIND</a:t>
            </a:r>
          </a:p>
          <a:p>
            <a:r>
              <a:rPr lang="de-DE" sz="1000" b="0" dirty="0"/>
              <a:t>ein familiengeführtes, unabhängiges Modeunternehmen</a:t>
            </a:r>
          </a:p>
          <a:p>
            <a:r>
              <a:rPr lang="de-DE" sz="1000" b="0" dirty="0"/>
              <a:t>und Marktführer im gehobenen Textileinzelhandel</a:t>
            </a:r>
            <a:r>
              <a:rPr lang="de-DE" sz="1000" b="0" dirty="0" smtClean="0"/>
              <a:t>.</a:t>
            </a:r>
          </a:p>
          <a:p>
            <a:endParaRPr lang="de-DE" sz="1000" b="0" dirty="0"/>
          </a:p>
          <a:p>
            <a:r>
              <a:rPr lang="de-DE" sz="1000" dirty="0"/>
              <a:t>WIR BRINGEN</a:t>
            </a:r>
          </a:p>
          <a:p>
            <a:r>
              <a:rPr lang="de-DE" sz="1000" b="0" dirty="0"/>
              <a:t>die Trends der Modewelt zu unseren Kunden und stehen</a:t>
            </a:r>
          </a:p>
          <a:p>
            <a:r>
              <a:rPr lang="de-DE" sz="1000" b="0" dirty="0"/>
              <a:t>für Stilsicherheit, guten Geschmack und Qualität</a:t>
            </a:r>
            <a:r>
              <a:rPr lang="de-DE" sz="1000" b="0" dirty="0" smtClean="0"/>
              <a:t>.</a:t>
            </a:r>
          </a:p>
          <a:p>
            <a:endParaRPr lang="de-DE" sz="1000" b="0" dirty="0"/>
          </a:p>
          <a:p>
            <a:r>
              <a:rPr lang="de-DE" sz="1000" dirty="0"/>
              <a:t>WIR BIETEN</a:t>
            </a:r>
          </a:p>
          <a:p>
            <a:r>
              <a:rPr lang="de-DE" sz="1000" b="0" dirty="0"/>
              <a:t>für jede Stilrichtung und Preislage ein breites Angebot an</a:t>
            </a:r>
          </a:p>
          <a:p>
            <a:r>
              <a:rPr lang="de-DE" sz="1000" b="0" dirty="0"/>
              <a:t>internationalen Top-Marken und eigenen hochwertigen Labels</a:t>
            </a:r>
            <a:r>
              <a:rPr lang="de-DE" sz="1000" b="0" dirty="0" smtClean="0"/>
              <a:t>.</a:t>
            </a:r>
          </a:p>
          <a:p>
            <a:endParaRPr lang="de-DE" sz="1000" b="0" dirty="0"/>
          </a:p>
          <a:p>
            <a:r>
              <a:rPr lang="de-DE" sz="1000" dirty="0"/>
              <a:t>WIR AGIEREN</a:t>
            </a:r>
          </a:p>
          <a:p>
            <a:r>
              <a:rPr lang="de-DE" sz="1000" b="0" dirty="0"/>
              <a:t>europaweit in </a:t>
            </a:r>
            <a:r>
              <a:rPr lang="de-DE" sz="1000" b="0" dirty="0" smtClean="0"/>
              <a:t>16 </a:t>
            </a:r>
            <a:r>
              <a:rPr lang="de-DE" sz="1000" b="0" dirty="0"/>
              <a:t>Ländern. Unseren Kunden stehen in der P&amp;C</a:t>
            </a:r>
          </a:p>
          <a:p>
            <a:r>
              <a:rPr lang="de-DE" sz="1000" b="0" dirty="0"/>
              <a:t>Gruppe über </a:t>
            </a:r>
            <a:r>
              <a:rPr lang="de-DE" sz="1000" b="0" dirty="0" smtClean="0"/>
              <a:t>147 </a:t>
            </a:r>
            <a:r>
              <a:rPr lang="de-DE" sz="1000" b="0" dirty="0"/>
              <a:t>Verkaufshäuser und unsere Online-Shops</a:t>
            </a:r>
          </a:p>
          <a:p>
            <a:r>
              <a:rPr lang="de-DE" sz="1000" b="0" dirty="0"/>
              <a:t>(Deutschland, Österreich, Polen und Niederlande) zur Verfügung</a:t>
            </a:r>
            <a:r>
              <a:rPr lang="de-DE" sz="1000" b="0" dirty="0" smtClean="0"/>
              <a:t>.</a:t>
            </a:r>
          </a:p>
          <a:p>
            <a:endParaRPr lang="de-DE" sz="1000" b="0" dirty="0"/>
          </a:p>
          <a:p>
            <a:r>
              <a:rPr lang="de-DE" sz="1000" dirty="0"/>
              <a:t>WIR MANAGEN</a:t>
            </a:r>
          </a:p>
          <a:p>
            <a:r>
              <a:rPr lang="de-DE" sz="1000" b="0" dirty="0"/>
              <a:t>mehr als 610.000 m² Verkaufsfläche mit Filialgrößen</a:t>
            </a:r>
          </a:p>
          <a:p>
            <a:r>
              <a:rPr lang="de-DE" sz="1000" b="0" dirty="0"/>
              <a:t>von 200 bis 17.000 m²</a:t>
            </a:r>
            <a:r>
              <a:rPr lang="de-DE" sz="1000" b="0" dirty="0" smtClean="0"/>
              <a:t>.</a:t>
            </a:r>
          </a:p>
          <a:p>
            <a:endParaRPr lang="de-DE" sz="1000" b="0" dirty="0"/>
          </a:p>
          <a:p>
            <a:r>
              <a:rPr lang="de-DE" sz="1000" dirty="0"/>
              <a:t>WIR PRÄSENTIEREN</a:t>
            </a:r>
          </a:p>
          <a:p>
            <a:r>
              <a:rPr lang="de-DE" sz="1000" b="0" dirty="0"/>
              <a:t>mehrere Gesellschaften, wie zum Beispiel ANSON’S, Deutschlands</a:t>
            </a:r>
          </a:p>
          <a:p>
            <a:r>
              <a:rPr lang="de-DE" sz="1000" b="0" dirty="0"/>
              <a:t>größten Herrenausstatter mit angesagter Designermode, </a:t>
            </a:r>
            <a:r>
              <a:rPr lang="de-DE" sz="1000" b="0" dirty="0" smtClean="0"/>
              <a:t>Trendmarken und </a:t>
            </a:r>
            <a:r>
              <a:rPr lang="de-DE" sz="1000" b="0" dirty="0"/>
              <a:t>hochwertige Eigenmarken von jung bis klassisch.</a:t>
            </a:r>
            <a:endParaRPr lang="de-DE" sz="1000" b="0" kern="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39725"/>
            <a:ext cx="4068763" cy="41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51388" y="339725"/>
            <a:ext cx="4060578" cy="815975"/>
          </a:xfrm>
        </p:spPr>
        <p:txBody>
          <a:bodyPr/>
          <a:lstStyle/>
          <a:p>
            <a:pPr algn="r"/>
            <a:r>
              <a:rPr lang="de-DE" dirty="0" smtClean="0"/>
              <a:t>UNSERE REICHWEITEN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4" y="339725"/>
            <a:ext cx="3856264" cy="427477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86288" y="1176755"/>
            <a:ext cx="1847973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STATIONÄR</a:t>
            </a:r>
          </a:p>
          <a:p>
            <a:endParaRPr lang="de-DE" sz="1100" dirty="0"/>
          </a:p>
          <a:p>
            <a:r>
              <a:rPr lang="de-DE" sz="1000" b="1" dirty="0" smtClean="0"/>
              <a:t>STANDORTE</a:t>
            </a:r>
          </a:p>
          <a:p>
            <a:pPr marL="171450" indent="-171450">
              <a:lnSpc>
                <a:spcPts val="1300"/>
              </a:lnSpc>
              <a:buFont typeface="Wingdings" panose="05000000000000000000" pitchFamily="2" charset="2"/>
              <a:buChar char="§"/>
            </a:pPr>
            <a:r>
              <a:rPr lang="de-DE" sz="1000" dirty="0" smtClean="0"/>
              <a:t>Weltweit 121 P&amp;C Häuser, davon 66 in DE und 13 in AT</a:t>
            </a:r>
          </a:p>
          <a:p>
            <a:pPr marL="171450" indent="-171450">
              <a:lnSpc>
                <a:spcPts val="1300"/>
              </a:lnSpc>
              <a:buFont typeface="Wingdings" panose="05000000000000000000" pitchFamily="2" charset="2"/>
              <a:buChar char="§"/>
            </a:pPr>
            <a:endParaRPr lang="de-DE" sz="1000" dirty="0" smtClean="0"/>
          </a:p>
          <a:p>
            <a:pPr marL="171450" indent="-171450">
              <a:lnSpc>
                <a:spcPts val="1300"/>
              </a:lnSpc>
              <a:buFont typeface="Wingdings" panose="05000000000000000000" pitchFamily="2" charset="2"/>
              <a:buChar char="§"/>
            </a:pPr>
            <a:r>
              <a:rPr lang="de-DE" sz="1000" dirty="0" smtClean="0"/>
              <a:t>Durchschnittliche Filialgröße von ca. 5.000 m²</a:t>
            </a:r>
          </a:p>
          <a:p>
            <a:pPr marL="171450" indent="-171450">
              <a:lnSpc>
                <a:spcPts val="1300"/>
              </a:lnSpc>
              <a:buFont typeface="Wingdings" panose="05000000000000000000" pitchFamily="2" charset="2"/>
              <a:buChar char="§"/>
            </a:pPr>
            <a:endParaRPr lang="de-DE" sz="1000" dirty="0" smtClean="0"/>
          </a:p>
          <a:p>
            <a:pPr marL="171450" indent="-171450">
              <a:lnSpc>
                <a:spcPts val="1300"/>
              </a:lnSpc>
              <a:buFont typeface="Wingdings" panose="05000000000000000000" pitchFamily="2" charset="2"/>
              <a:buChar char="§"/>
            </a:pPr>
            <a:r>
              <a:rPr lang="de-DE" sz="1000" dirty="0" smtClean="0"/>
              <a:t>6 A-Standorte: Düsseldorf, Frankfurt, Berlin, Köln, Wien </a:t>
            </a:r>
            <a:r>
              <a:rPr lang="de-DE" sz="1000" dirty="0" err="1" smtClean="0"/>
              <a:t>Mariahilferstraße</a:t>
            </a:r>
            <a:r>
              <a:rPr lang="de-DE" sz="1000" dirty="0" smtClean="0"/>
              <a:t> und Wien Kärntnerstraße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813550" y="1155700"/>
            <a:ext cx="199841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b="1" dirty="0" smtClean="0"/>
              <a:t>ONLINE</a:t>
            </a:r>
          </a:p>
          <a:p>
            <a:pPr>
              <a:lnSpc>
                <a:spcPct val="150000"/>
              </a:lnSpc>
            </a:pPr>
            <a:r>
              <a:rPr lang="de-DE" sz="1000" b="1" dirty="0" smtClean="0"/>
              <a:t>SHOPS</a:t>
            </a:r>
            <a:endParaRPr lang="de-DE" sz="900" b="1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000" dirty="0" smtClean="0"/>
              <a:t>über 3 Mio. User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000" dirty="0" smtClean="0"/>
              <a:t>über 6 Mio. Sessions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000" dirty="0" smtClean="0"/>
              <a:t>über 50 Millionen           Page </a:t>
            </a:r>
            <a:r>
              <a:rPr lang="de-DE" sz="1000" dirty="0" err="1" smtClean="0"/>
              <a:t>Impressions</a:t>
            </a:r>
            <a:endParaRPr lang="de-DE" sz="10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DE" sz="900" dirty="0"/>
          </a:p>
          <a:p>
            <a:pPr>
              <a:lnSpc>
                <a:spcPct val="150000"/>
              </a:lnSpc>
            </a:pPr>
            <a:r>
              <a:rPr lang="de-DE" sz="1000" b="1" dirty="0" smtClean="0"/>
              <a:t>SOCIAL MEDIA</a:t>
            </a:r>
            <a:endParaRPr lang="de-DE" sz="10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000" dirty="0" smtClean="0"/>
              <a:t>490k* Facebook-Follower DE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000" dirty="0" smtClean="0"/>
              <a:t>175k* Facebook-Follower AT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000" dirty="0" smtClean="0"/>
              <a:t>50k* Instagram-Follower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DE" sz="900" dirty="0" smtClean="0"/>
          </a:p>
          <a:p>
            <a:pPr>
              <a:lnSpc>
                <a:spcPct val="150000"/>
              </a:lnSpc>
            </a:pPr>
            <a:r>
              <a:rPr lang="de-DE" sz="1000" b="1" dirty="0"/>
              <a:t>NEWSLETTER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000" dirty="0"/>
              <a:t>über 830k Abonnenten</a:t>
            </a:r>
          </a:p>
          <a:p>
            <a:endParaRPr lang="de-DE" sz="900" dirty="0"/>
          </a:p>
          <a:p>
            <a:r>
              <a:rPr lang="de-DE" sz="500" dirty="0" smtClean="0"/>
              <a:t>*Stand Februar 2021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sz="9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sz="900" dirty="0" smtClean="0"/>
          </a:p>
        </p:txBody>
      </p:sp>
    </p:spTree>
    <p:extLst>
      <p:ext uri="{BB962C8B-B14F-4D97-AF65-F5344CB8AC3E}">
        <p14:creationId xmlns:p14="http://schemas.microsoft.com/office/powerpoint/2010/main" val="175730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>
          <a:xfrm>
            <a:off x="4510725" y="1293692"/>
            <a:ext cx="4068762" cy="3313173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pPr marL="540000" defTabSz="914400">
              <a:lnSpc>
                <a:spcPct val="100000"/>
              </a:lnSpc>
            </a:pPr>
            <a:endParaRPr lang="de-DE" sz="1200" kern="0" dirty="0" smtClean="0"/>
          </a:p>
          <a:p>
            <a:pPr marL="540000" defTabSz="914400">
              <a:lnSpc>
                <a:spcPct val="100000"/>
              </a:lnSpc>
            </a:pPr>
            <a:endParaRPr lang="de-DE" sz="1200" kern="0" dirty="0"/>
          </a:p>
          <a:p>
            <a:pPr marL="540000" defTabSz="914400">
              <a:lnSpc>
                <a:spcPct val="100000"/>
              </a:lnSpc>
            </a:pPr>
            <a:r>
              <a:rPr lang="de-DE" sz="1200" kern="0" dirty="0" smtClean="0"/>
              <a:t>Brand </a:t>
            </a:r>
            <a:r>
              <a:rPr lang="de-DE" sz="1200" kern="0" dirty="0" err="1"/>
              <a:t>Purpose</a:t>
            </a:r>
            <a:endParaRPr lang="de-DE" sz="1200" kern="0" dirty="0"/>
          </a:p>
          <a:p>
            <a:pPr marL="540000" defTabSz="914400">
              <a:lnSpc>
                <a:spcPct val="100000"/>
              </a:lnSpc>
            </a:pPr>
            <a:endParaRPr lang="de-DE" sz="1200" kern="0" dirty="0" smtClean="0"/>
          </a:p>
          <a:p>
            <a:pPr marL="540000" defTabSz="914400">
              <a:lnSpc>
                <a:spcPct val="100000"/>
              </a:lnSpc>
            </a:pPr>
            <a:endParaRPr lang="de-DE" sz="1200" kern="0" dirty="0"/>
          </a:p>
          <a:p>
            <a:pPr marL="540000" defTabSz="914400">
              <a:lnSpc>
                <a:spcPct val="100000"/>
              </a:lnSpc>
            </a:pPr>
            <a:r>
              <a:rPr lang="de-DE" sz="1200" kern="0" dirty="0" smtClean="0"/>
              <a:t>Brand Values</a:t>
            </a:r>
            <a:endParaRPr lang="de-DE" sz="1200" kern="0" dirty="0"/>
          </a:p>
          <a:p>
            <a:pPr marL="540000" defTabSz="914400">
              <a:lnSpc>
                <a:spcPct val="100000"/>
              </a:lnSpc>
            </a:pPr>
            <a:endParaRPr lang="de-DE" sz="1200" kern="0" dirty="0" smtClean="0"/>
          </a:p>
          <a:p>
            <a:pPr marL="540000" defTabSz="914400">
              <a:lnSpc>
                <a:spcPct val="100000"/>
              </a:lnSpc>
            </a:pPr>
            <a:endParaRPr lang="de-DE" sz="1200" kern="0" dirty="0"/>
          </a:p>
          <a:p>
            <a:pPr marL="540000" defTabSz="914400">
              <a:lnSpc>
                <a:spcPct val="100000"/>
              </a:lnSpc>
            </a:pPr>
            <a:r>
              <a:rPr lang="de-DE" sz="1200" kern="0" dirty="0" smtClean="0"/>
              <a:t>Markenpositionierung</a:t>
            </a:r>
            <a:endParaRPr lang="de-DE" sz="1200" kern="0" dirty="0"/>
          </a:p>
          <a:p>
            <a:pPr marL="540000" defTabSz="914400">
              <a:lnSpc>
                <a:spcPct val="100000"/>
              </a:lnSpc>
            </a:pPr>
            <a:endParaRPr lang="de-DE" sz="1200" kern="0" dirty="0" smtClean="0"/>
          </a:p>
          <a:p>
            <a:pPr marL="540000" defTabSz="914400">
              <a:lnSpc>
                <a:spcPct val="100000"/>
              </a:lnSpc>
            </a:pPr>
            <a:endParaRPr lang="de-DE" sz="1200" kern="0" dirty="0"/>
          </a:p>
          <a:p>
            <a:pPr marL="540000" defTabSz="914400">
              <a:lnSpc>
                <a:spcPct val="100000"/>
              </a:lnSpc>
            </a:pPr>
            <a:r>
              <a:rPr lang="de-DE" sz="1200" kern="0" dirty="0" smtClean="0"/>
              <a:t>Markenarchitektur</a:t>
            </a:r>
            <a:endParaRPr lang="de-DE" sz="1200" kern="0" dirty="0"/>
          </a:p>
          <a:p>
            <a:pPr marL="540000" defTabSz="914400">
              <a:lnSpc>
                <a:spcPct val="100000"/>
              </a:lnSpc>
            </a:pPr>
            <a:endParaRPr lang="de-DE" sz="1200" kern="0" dirty="0" smtClean="0"/>
          </a:p>
          <a:p>
            <a:pPr marL="540000" defTabSz="914400">
              <a:lnSpc>
                <a:spcPct val="100000"/>
              </a:lnSpc>
            </a:pPr>
            <a:endParaRPr lang="de-DE" sz="1200" kern="0" dirty="0"/>
          </a:p>
          <a:p>
            <a:pPr marL="540000" defTabSz="914400">
              <a:lnSpc>
                <a:spcPct val="100000"/>
              </a:lnSpc>
            </a:pPr>
            <a:r>
              <a:rPr lang="de-DE" sz="1200" kern="0" dirty="0" smtClean="0"/>
              <a:t>Markenname</a:t>
            </a:r>
            <a:endParaRPr lang="de-DE" sz="1200" kern="0" dirty="0"/>
          </a:p>
          <a:p>
            <a:pPr marL="540000">
              <a:lnSpc>
                <a:spcPct val="100000"/>
              </a:lnSpc>
            </a:pPr>
            <a:endParaRPr lang="de-DE" sz="1000" b="0" dirty="0"/>
          </a:p>
          <a:p>
            <a:pPr marL="540000" defTabSz="914400">
              <a:lnSpc>
                <a:spcPct val="100000"/>
              </a:lnSpc>
            </a:pPr>
            <a:endParaRPr lang="de-DE" sz="1000" b="0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9725"/>
            <a:ext cx="8496300" cy="820861"/>
          </a:xfrm>
        </p:spPr>
        <p:txBody>
          <a:bodyPr/>
          <a:lstStyle/>
          <a:p>
            <a:pPr algn="r"/>
            <a:r>
              <a:rPr lang="de-DE" dirty="0" smtClean="0"/>
              <a:t>ANALYSE DER MARKENPOLITIK UND ZIELGRUPPENANSPRACHE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559" y="1659593"/>
            <a:ext cx="376098" cy="36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22" y="2170719"/>
            <a:ext cx="353571" cy="36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92" y="2733037"/>
            <a:ext cx="341633" cy="36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559" y="3278213"/>
            <a:ext cx="357608" cy="36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559" y="3806592"/>
            <a:ext cx="356538" cy="36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76" y="1212345"/>
            <a:ext cx="3288217" cy="330251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30" y="2142826"/>
            <a:ext cx="1292969" cy="182308"/>
          </a:xfrm>
          <a:prstGeom prst="rect">
            <a:avLst/>
          </a:prstGeom>
        </p:spPr>
      </p:pic>
      <p:pic>
        <p:nvPicPr>
          <p:cNvPr id="1028" name="Picture 4" descr="STYLEBOP.com Online Shop | Gutscheine &amp; Aktione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50" y="2587472"/>
            <a:ext cx="1055872" cy="6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infach-punkten.de | Sparen bei &quot;ANSONS&quot; durch Cashback, Geld zurück oder  Bonuspunkte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56" y="3450349"/>
            <a:ext cx="1003940" cy="23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▷ FashionID Gutscheine April 20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47" y="2642958"/>
            <a:ext cx="1087407" cy="52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2" descr="https://helder.design/wp-content/uploads/2021/01/Why-how-what-golden-circ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37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WHAT‘S </a:t>
            </a:r>
            <a:r>
              <a:rPr lang="de-DE" dirty="0"/>
              <a:t>UP E-COM? 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23850" y="976044"/>
            <a:ext cx="4060578" cy="3648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endParaRPr lang="de-DE" sz="10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Wachstum Online-Modehandel YOY 2020 +13%*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Größte </a:t>
            </a:r>
            <a:r>
              <a:rPr lang="de-DE" sz="1200" dirty="0"/>
              <a:t>Marktteilnehmer wachsen </a:t>
            </a:r>
            <a:r>
              <a:rPr lang="de-DE" sz="1200" dirty="0" smtClean="0"/>
              <a:t>2020 </a:t>
            </a:r>
            <a:r>
              <a:rPr lang="de-DE" sz="1200" dirty="0"/>
              <a:t>deutlich stärker als der </a:t>
            </a:r>
            <a:r>
              <a:rPr lang="de-DE" sz="1200" dirty="0" smtClean="0"/>
              <a:t>Markt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Online </a:t>
            </a:r>
            <a:r>
              <a:rPr lang="de-DE" sz="1200" dirty="0"/>
              <a:t>Modehandel </a:t>
            </a:r>
            <a:r>
              <a:rPr lang="de-DE" sz="1200" b="0" dirty="0"/>
              <a:t>inkl. Schuhe </a:t>
            </a:r>
            <a:r>
              <a:rPr lang="de-DE" sz="1200" b="0" dirty="0" smtClean="0"/>
              <a:t>2020 </a:t>
            </a:r>
            <a:r>
              <a:rPr lang="de-DE" sz="1200" b="0" dirty="0"/>
              <a:t>mit </a:t>
            </a:r>
            <a:r>
              <a:rPr lang="de-DE" sz="1200" dirty="0" smtClean="0"/>
              <a:t>21,2 </a:t>
            </a:r>
            <a:r>
              <a:rPr lang="de-DE" sz="1200" dirty="0"/>
              <a:t>Mrd. EUR </a:t>
            </a:r>
            <a:r>
              <a:rPr lang="de-DE" sz="1200" b="0" dirty="0"/>
              <a:t>stärkste Warengruppe im deutschen E-Commerce (Anteil rund </a:t>
            </a:r>
            <a:r>
              <a:rPr lang="de-DE" sz="1200" b="0" dirty="0" smtClean="0"/>
              <a:t>35%)*</a:t>
            </a:r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  <a:p>
            <a:r>
              <a:rPr lang="de-DE" sz="700" b="0" dirty="0" smtClean="0"/>
              <a:t>*Quelle</a:t>
            </a:r>
            <a:r>
              <a:rPr lang="de-DE" sz="700" b="0" dirty="0"/>
              <a:t>: </a:t>
            </a:r>
            <a:r>
              <a:rPr lang="de-DE" sz="700" b="0" dirty="0" err="1" smtClean="0"/>
              <a:t>Statista</a:t>
            </a:r>
            <a:endParaRPr lang="de-DE" sz="700" b="0" dirty="0" smtClean="0"/>
          </a:p>
          <a:p>
            <a:r>
              <a:rPr lang="de-DE" sz="700" b="0" dirty="0" smtClean="0"/>
              <a:t>**</a:t>
            </a:r>
            <a:r>
              <a:rPr lang="de-DE" sz="700" b="0" dirty="0"/>
              <a:t>Quelle: Team; Umsatzzahlen gemäß Veröffentlichungen der Unternehmen </a:t>
            </a:r>
            <a:endParaRPr lang="de-DE" sz="700" b="0" kern="0" dirty="0"/>
          </a:p>
        </p:txBody>
      </p:sp>
      <p:pic>
        <p:nvPicPr>
          <p:cNvPr id="1028" name="Picture 4" descr="ABOUT YOU: Online shoppen – Punkte sammeln | DeutschlandC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422" y="3310024"/>
            <a:ext cx="2628728" cy="131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ei:Zalando logo.svg –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30" y="1173610"/>
            <a:ext cx="2710388" cy="52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sos logo - Sneakerparad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761" y="1805727"/>
            <a:ext cx="3631468" cy="94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87" y="2753259"/>
            <a:ext cx="1951257" cy="598851"/>
          </a:xfrm>
          <a:prstGeom prst="rect">
            <a:avLst/>
          </a:prstGeom>
        </p:spPr>
      </p:pic>
      <p:sp>
        <p:nvSpPr>
          <p:cNvPr id="16" name="Titel 1"/>
          <p:cNvSpPr txBox="1">
            <a:spLocks/>
          </p:cNvSpPr>
          <p:nvPr/>
        </p:nvSpPr>
        <p:spPr>
          <a:xfrm>
            <a:off x="7449418" y="1251776"/>
            <a:ext cx="1420837" cy="36541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r>
              <a:rPr lang="de-DE" sz="2400" dirty="0" smtClean="0"/>
              <a:t>+23%*</a:t>
            </a:r>
            <a:endParaRPr lang="de-DE" sz="160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5284763" y="2069416"/>
            <a:ext cx="1417881" cy="36541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r>
              <a:rPr lang="de-DE" sz="2400" dirty="0" smtClean="0"/>
              <a:t>+23%*</a:t>
            </a:r>
            <a:endParaRPr lang="de-DE" sz="160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</p:txBody>
      </p:sp>
      <p:sp>
        <p:nvSpPr>
          <p:cNvPr id="18" name="Titel 1"/>
          <p:cNvSpPr txBox="1">
            <a:spLocks/>
          </p:cNvSpPr>
          <p:nvPr/>
        </p:nvSpPr>
        <p:spPr>
          <a:xfrm>
            <a:off x="4751388" y="3751261"/>
            <a:ext cx="1405571" cy="36541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r>
              <a:rPr lang="de-DE" sz="2400" dirty="0" smtClean="0"/>
              <a:t>+57%*</a:t>
            </a:r>
            <a:endParaRPr lang="de-DE" sz="160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7235190" y="2848933"/>
            <a:ext cx="1584960" cy="36541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r>
              <a:rPr lang="de-DE" sz="2400" dirty="0" smtClean="0"/>
              <a:t>+16%**</a:t>
            </a:r>
            <a:endParaRPr lang="de-DE" sz="160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  <a:p>
            <a:endParaRPr lang="de-DE" sz="300" b="0" dirty="0"/>
          </a:p>
          <a:p>
            <a:endParaRPr lang="de-DE" sz="300" b="0" dirty="0" smtClean="0"/>
          </a:p>
        </p:txBody>
      </p:sp>
    </p:spTree>
    <p:extLst>
      <p:ext uri="{BB962C8B-B14F-4D97-AF65-F5344CB8AC3E}">
        <p14:creationId xmlns:p14="http://schemas.microsoft.com/office/powerpoint/2010/main" val="220573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 DEM AKTUELL KEIN GELD VERDIENT WIRD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759572" y="969861"/>
            <a:ext cx="4060578" cy="3648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endParaRPr lang="de-DE" sz="10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 smtClean="0"/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de-DE" sz="1200" dirty="0" smtClean="0"/>
              <a:t>ZALANDO - </a:t>
            </a:r>
            <a:r>
              <a:rPr lang="de-DE" sz="1200" b="0" dirty="0" smtClean="0"/>
              <a:t>Bereinigtes EBIT von 420,8 Mio. Euro bei 7,9 Milliarden Euro Umsatz*</a:t>
            </a:r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de-DE" sz="1200" dirty="0" smtClean="0"/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de-DE" sz="1200" dirty="0" smtClean="0"/>
              <a:t>ASOS - </a:t>
            </a:r>
            <a:r>
              <a:rPr lang="de-DE" sz="1200" b="0" dirty="0"/>
              <a:t>Bereinigtes EBIT von </a:t>
            </a:r>
            <a:r>
              <a:rPr lang="de-DE" sz="1200" b="0" dirty="0" smtClean="0"/>
              <a:t>151,1 </a:t>
            </a:r>
            <a:r>
              <a:rPr lang="de-DE" sz="1200" b="0" dirty="0"/>
              <a:t>Mio. </a:t>
            </a:r>
            <a:r>
              <a:rPr lang="de-DE" sz="1200" b="0" dirty="0" smtClean="0"/>
              <a:t>Pfund </a:t>
            </a:r>
            <a:r>
              <a:rPr lang="de-DE" sz="1200" b="0" dirty="0"/>
              <a:t>bei </a:t>
            </a:r>
            <a:r>
              <a:rPr lang="de-DE" sz="1200" b="0" dirty="0" smtClean="0"/>
              <a:t>3,2 </a:t>
            </a:r>
            <a:r>
              <a:rPr lang="de-DE" sz="1200" b="0" dirty="0"/>
              <a:t>Milliarden </a:t>
            </a:r>
            <a:r>
              <a:rPr lang="de-DE" sz="1200" b="0" dirty="0" smtClean="0"/>
              <a:t>Pfund Umsatz*</a:t>
            </a:r>
            <a:endParaRPr lang="de-DE" sz="1200" b="0" dirty="0"/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de-DE" sz="1200" b="0" dirty="0" smtClean="0"/>
          </a:p>
          <a:p>
            <a:pPr marL="171450" indent="-1714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de-DE" sz="1200" dirty="0" err="1" smtClean="0"/>
              <a:t>About</a:t>
            </a:r>
            <a:r>
              <a:rPr lang="de-DE" sz="1200" dirty="0" smtClean="0"/>
              <a:t> </a:t>
            </a:r>
            <a:r>
              <a:rPr lang="de-DE" sz="1200" dirty="0" err="1" smtClean="0"/>
              <a:t>You</a:t>
            </a:r>
            <a:r>
              <a:rPr lang="de-DE" sz="1200" dirty="0" smtClean="0"/>
              <a:t> - </a:t>
            </a:r>
            <a:r>
              <a:rPr lang="de-DE" sz="1200" b="0" dirty="0" smtClean="0"/>
              <a:t>Umsatz 1,17 Milliarden Euro Laut Insidern hoch defizitär*</a:t>
            </a:r>
            <a:endParaRPr lang="de-DE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 smtClean="0"/>
          </a:p>
          <a:p>
            <a:endParaRPr lang="de-DE" sz="1000" b="0" dirty="0"/>
          </a:p>
          <a:p>
            <a:endParaRPr lang="de-DE" sz="1000" b="0" dirty="0" smtClean="0"/>
          </a:p>
          <a:p>
            <a:r>
              <a:rPr lang="de-DE" sz="700" b="0" dirty="0" smtClean="0"/>
              <a:t> </a:t>
            </a:r>
          </a:p>
          <a:p>
            <a:endParaRPr lang="de-DE" sz="700" b="0" dirty="0" smtClean="0"/>
          </a:p>
          <a:p>
            <a:r>
              <a:rPr lang="de-DE" sz="700" b="0" dirty="0" smtClean="0"/>
              <a:t>*</a:t>
            </a:r>
            <a:r>
              <a:rPr lang="de-DE" sz="700" b="0" dirty="0"/>
              <a:t>Quelle: </a:t>
            </a:r>
            <a:r>
              <a:rPr lang="de-DE" sz="700" b="0" dirty="0" err="1" smtClean="0"/>
              <a:t>Statista</a:t>
            </a:r>
            <a:endParaRPr lang="de-DE" sz="700" b="0" dirty="0"/>
          </a:p>
          <a:p>
            <a:endParaRPr lang="de-DE" sz="700" b="0" dirty="0"/>
          </a:p>
          <a:p>
            <a:endParaRPr lang="de-DE" sz="700" b="0" dirty="0" smtClean="0"/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  <a:p>
            <a:endParaRPr lang="de-DE" sz="700" b="0" dirty="0"/>
          </a:p>
          <a:p>
            <a:endParaRPr lang="de-DE" sz="700" b="0" dirty="0" smtClean="0"/>
          </a:p>
        </p:txBody>
      </p:sp>
      <p:pic>
        <p:nvPicPr>
          <p:cNvPr id="1028" name="Picture 4" descr="ABOUT YOU: Online shoppen – Punkte sammeln | DeutschlandC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837" y="2854574"/>
            <a:ext cx="2628728" cy="131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ei:Zalando logo.svg –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02" y="1453404"/>
            <a:ext cx="2710388" cy="52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sos logo - Sneakerparad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31" y="2182591"/>
            <a:ext cx="3631468" cy="94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3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ZUDEM </a:t>
            </a:r>
            <a:r>
              <a:rPr lang="de-DE" dirty="0"/>
              <a:t>EXISTIEREN IM ONLINE-HANDEL ZAHLREICHE WEITERE </a:t>
            </a:r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3850" y="1521376"/>
            <a:ext cx="42707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(VOR </a:t>
            </a:r>
            <a:r>
              <a:rPr lang="de-DE" dirty="0"/>
              <a:t>ALLEM IN DER LOGISTIK UND IM </a:t>
            </a:r>
            <a:r>
              <a:rPr lang="de-DE" dirty="0" smtClean="0"/>
              <a:t>MARKETING)</a:t>
            </a: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287241" y="2035126"/>
            <a:ext cx="4105372" cy="2589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endParaRPr lang="de-DE" sz="1000" b="0" dirty="0"/>
          </a:p>
          <a:p>
            <a:pPr>
              <a:lnSpc>
                <a:spcPts val="1200"/>
              </a:lnSpc>
            </a:pPr>
            <a:endParaRPr lang="de-DE" sz="1000" b="0" dirty="0"/>
          </a:p>
          <a:p>
            <a:pPr marL="171450" indent="-17145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dirty="0" smtClean="0"/>
              <a:t>Versandkosten </a:t>
            </a:r>
            <a:r>
              <a:rPr lang="de-DE" sz="1000" b="0" dirty="0"/>
              <a:t>-trotz steigender Logistikkosten- im Markt aktuell </a:t>
            </a:r>
            <a:r>
              <a:rPr lang="de-DE" sz="1000" dirty="0"/>
              <a:t>nicht </a:t>
            </a:r>
            <a:r>
              <a:rPr lang="de-DE" sz="1000" dirty="0" smtClean="0"/>
              <a:t>durchsetzbar</a:t>
            </a: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</a:pPr>
            <a:endParaRPr lang="de-DE" sz="1000" b="0" dirty="0" smtClean="0"/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</a:pPr>
            <a:endParaRPr lang="de-DE" sz="1000" b="0" dirty="0"/>
          </a:p>
          <a:p>
            <a:pPr marL="171450" indent="-17145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/>
              <a:t>Kontinuierlich steigende </a:t>
            </a:r>
            <a:r>
              <a:rPr lang="de-DE" sz="1000" b="0" dirty="0" smtClean="0"/>
              <a:t>Anforderungen </a:t>
            </a:r>
            <a:r>
              <a:rPr lang="de-DE" sz="1000" b="0" dirty="0"/>
              <a:t>an </a:t>
            </a:r>
            <a:r>
              <a:rPr lang="de-DE" sz="1000" dirty="0"/>
              <a:t>Logistikprozesse </a:t>
            </a:r>
            <a:r>
              <a:rPr lang="de-DE" sz="1000" b="0" dirty="0"/>
              <a:t>(bspw. Same Day-</a:t>
            </a:r>
            <a:r>
              <a:rPr lang="de-DE" sz="1000" b="0" dirty="0" err="1"/>
              <a:t>Delivery</a:t>
            </a:r>
            <a:r>
              <a:rPr lang="de-DE" sz="1000" b="0" dirty="0"/>
              <a:t>, Prime </a:t>
            </a:r>
            <a:r>
              <a:rPr lang="de-DE" sz="1000" b="0" dirty="0" err="1"/>
              <a:t>Now</a:t>
            </a:r>
            <a:r>
              <a:rPr lang="de-DE" sz="1000" b="0" dirty="0"/>
              <a:t>) erfordern fortlaufende Investitionen; steigende Logistikkosten durch zunehmenden </a:t>
            </a:r>
            <a:r>
              <a:rPr lang="de-DE" sz="1000" b="0" dirty="0" smtClean="0"/>
              <a:t>Personalmangel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751388" y="2035126"/>
            <a:ext cx="4105372" cy="2589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5pPr>
            <a:lvl6pPr marL="3896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6pPr>
            <a:lvl7pPr marL="7792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7pPr>
            <a:lvl8pPr marL="11688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8pPr>
            <a:lvl9pPr marL="15585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Futura Light" pitchFamily="34" charset="0"/>
              </a:defRPr>
            </a:lvl9pPr>
          </a:lstStyle>
          <a:p>
            <a:endParaRPr lang="de-DE" sz="1000" b="0" dirty="0"/>
          </a:p>
          <a:p>
            <a:endParaRPr lang="de-DE" sz="1000" b="0" dirty="0"/>
          </a:p>
          <a:p>
            <a:pPr marL="171450" indent="-17145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dirty="0"/>
              <a:t>GAFA-Monopol </a:t>
            </a:r>
            <a:r>
              <a:rPr lang="de-DE" sz="1000" b="0" dirty="0"/>
              <a:t>führt zu kontinuierlich steigenden Marketingkosten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sz="1000" b="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sz="1000" b="0" dirty="0" smtClean="0"/>
          </a:p>
          <a:p>
            <a:pPr marL="171450" indent="-171450">
              <a:lnSpc>
                <a:spcPts val="1700"/>
              </a:lnSpc>
              <a:buFont typeface="Wingdings" panose="05000000000000000000" pitchFamily="2" charset="2"/>
              <a:buChar char="§"/>
            </a:pPr>
            <a:r>
              <a:rPr lang="de-DE" sz="1000" b="0" dirty="0" smtClean="0"/>
              <a:t>Online-Kunden </a:t>
            </a:r>
            <a:r>
              <a:rPr lang="de-DE" sz="1000" b="0" dirty="0"/>
              <a:t>sehr </a:t>
            </a:r>
            <a:r>
              <a:rPr lang="de-DE" sz="1000" dirty="0"/>
              <a:t>preissensitiv</a:t>
            </a:r>
            <a:r>
              <a:rPr lang="de-DE" sz="1000" b="0" dirty="0"/>
              <a:t> und nur sehr schwer zu </a:t>
            </a:r>
            <a:r>
              <a:rPr lang="de-DE" sz="1000" dirty="0" err="1"/>
              <a:t>loyalisieren</a:t>
            </a:r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616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pinkelephantcomms.com/wp-content/uploads/2018/02/I-dont-know-the-answ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4"/>
          <a:stretch/>
        </p:blipFill>
        <p:spPr bwMode="auto">
          <a:xfrm>
            <a:off x="323850" y="339724"/>
            <a:ext cx="8496300" cy="42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1823" y="987425"/>
            <a:ext cx="2170528" cy="468000"/>
          </a:xfrm>
        </p:spPr>
        <p:txBody>
          <a:bodyPr/>
          <a:lstStyle/>
          <a:p>
            <a:r>
              <a:rPr lang="de-DE" dirty="0" smtClean="0"/>
              <a:t>UND NUN?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11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&amp;C">
  <a:themeElements>
    <a:clrScheme name="">
      <a:dk1>
        <a:srgbClr val="000000"/>
      </a:dk1>
      <a:lt1>
        <a:srgbClr val="FFFFFF"/>
      </a:lt1>
      <a:dk2>
        <a:srgbClr val="1366A6"/>
      </a:dk2>
      <a:lt2>
        <a:srgbClr val="5D5E5F"/>
      </a:lt2>
      <a:accent1>
        <a:srgbClr val="DDDEDF"/>
      </a:accent1>
      <a:accent2>
        <a:srgbClr val="0A3353"/>
      </a:accent2>
      <a:accent3>
        <a:srgbClr val="FFFFFF"/>
      </a:accent3>
      <a:accent4>
        <a:srgbClr val="000000"/>
      </a:accent4>
      <a:accent5>
        <a:srgbClr val="EBECEC"/>
      </a:accent5>
      <a:accent6>
        <a:srgbClr val="082D4A"/>
      </a:accent6>
      <a:hlink>
        <a:srgbClr val="B6131E"/>
      </a:hlink>
      <a:folHlink>
        <a:srgbClr val="0A5436"/>
      </a:folHlink>
    </a:clrScheme>
    <a:fontScheme name="1_Standarddesign">
      <a:majorFont>
        <a:latin typeface="Futura Light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49599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49599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  <a:txDef>
      <a:spPr>
        <a:solidFill>
          <a:schemeClr val="bg1">
            <a:lumMod val="85000"/>
          </a:schemeClr>
        </a:solidFill>
      </a:spPr>
      <a:bodyPr wrap="square" rtlCol="0">
        <a:spAutoFit/>
      </a:bodyPr>
      <a:lstStyle>
        <a:defPPr>
          <a:defRPr sz="1050" dirty="0" smtClean="0"/>
        </a:defPPr>
      </a:lstStyle>
    </a:tx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3">
        <a:dk1>
          <a:srgbClr val="000000"/>
        </a:dk1>
        <a:lt1>
          <a:srgbClr val="FFFFFF"/>
        </a:lt1>
        <a:dk2>
          <a:srgbClr val="1366A6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4">
        <a:dk1>
          <a:srgbClr val="000000"/>
        </a:dk1>
        <a:lt1>
          <a:srgbClr val="FFFFFF"/>
        </a:lt1>
        <a:dk2>
          <a:srgbClr val="1366A6"/>
        </a:dk2>
        <a:lt2>
          <a:srgbClr val="BABCBE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5">
        <a:dk1>
          <a:srgbClr val="000000"/>
        </a:dk1>
        <a:lt1>
          <a:srgbClr val="FFFFFF"/>
        </a:lt1>
        <a:dk2>
          <a:srgbClr val="1366A6"/>
        </a:dk2>
        <a:lt2>
          <a:srgbClr val="BABCBE"/>
        </a:lt2>
        <a:accent1>
          <a:srgbClr val="DDDEDF"/>
        </a:accent1>
        <a:accent2>
          <a:srgbClr val="0A3353"/>
        </a:accent2>
        <a:accent3>
          <a:srgbClr val="FFFFFF"/>
        </a:accent3>
        <a:accent4>
          <a:srgbClr val="000000"/>
        </a:accent4>
        <a:accent5>
          <a:srgbClr val="EBECEC"/>
        </a:accent5>
        <a:accent6>
          <a:srgbClr val="082D4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6">
        <a:dk1>
          <a:srgbClr val="000000"/>
        </a:dk1>
        <a:lt1>
          <a:srgbClr val="FFFFFF"/>
        </a:lt1>
        <a:dk2>
          <a:srgbClr val="1366A6"/>
        </a:dk2>
        <a:lt2>
          <a:srgbClr val="BABCBE"/>
        </a:lt2>
        <a:accent1>
          <a:srgbClr val="DDDEDF"/>
        </a:accent1>
        <a:accent2>
          <a:srgbClr val="0A3353"/>
        </a:accent2>
        <a:accent3>
          <a:srgbClr val="FFFFFF"/>
        </a:accent3>
        <a:accent4>
          <a:srgbClr val="000000"/>
        </a:accent4>
        <a:accent5>
          <a:srgbClr val="EBECEC"/>
        </a:accent5>
        <a:accent6>
          <a:srgbClr val="082D4A"/>
        </a:accent6>
        <a:hlink>
          <a:srgbClr val="B6131E"/>
        </a:hlink>
        <a:folHlink>
          <a:srgbClr val="0A543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&amp;C" id="{3BD35B17-D8FE-4114-8872-2323FE92799F}" vid="{93BB2820-20E2-4E3B-AD85-B1EE40BF8D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P&amp;C</Template>
  <TotalTime>0</TotalTime>
  <Words>1067</Words>
  <Application>Microsoft Office PowerPoint</Application>
  <PresentationFormat>Bildschirmpräsentation (16:9)</PresentationFormat>
  <Paragraphs>304</Paragraphs>
  <Slides>23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Futura Light</vt:lpstr>
      <vt:lpstr>Tahoma</vt:lpstr>
      <vt:lpstr>Wingdings</vt:lpstr>
      <vt:lpstr>P&amp;C</vt:lpstr>
      <vt:lpstr>PowerPoint-Präsentation</vt:lpstr>
      <vt:lpstr>WER ICH BIN</vt:lpstr>
      <vt:lpstr>WER WIR SIND</vt:lpstr>
      <vt:lpstr>UNSERE REICHWEITEN</vt:lpstr>
      <vt:lpstr>ANALYSE DER MARKENPOLITIK UND ZIELGRUPPENANSPRACHE</vt:lpstr>
      <vt:lpstr>WHAT‘S UP E-COM? </vt:lpstr>
      <vt:lpstr>IN DEM AKTUELL KEIN GELD VERDIENT WIRD</vt:lpstr>
      <vt:lpstr>ZUDEM EXISTIEREN IM ONLINE-HANDEL ZAHLREICHE WEITERE HERAUSFORDERUNGEN</vt:lpstr>
      <vt:lpstr>UND NUN?</vt:lpstr>
      <vt:lpstr>WEITERENTWICKLUNG DES GESCHÄFTSMODELLS NOTWENDIG</vt:lpstr>
      <vt:lpstr>PowerPoint-Präsentation</vt:lpstr>
      <vt:lpstr>DIE P&amp;C - </vt:lpstr>
      <vt:lpstr>DER KUNDE DENKT OMNICHANNEL -  WIR AUCH</vt:lpstr>
      <vt:lpstr>360° - MARKETINGTOOLS P&amp;C</vt:lpstr>
      <vt:lpstr>THEMA 1: LIVE SHOPPING</vt:lpstr>
      <vt:lpstr>THEMA 1: LIVE SHOPPING</vt:lpstr>
      <vt:lpstr>THEMA 1: LIVE SHOPPING</vt:lpstr>
      <vt:lpstr>THEMA 2: SAME DAY DELIVERY / SAME HOUR DELIVERY</vt:lpstr>
      <vt:lpstr>THEMA 3: CHATBOT IM KUNDENSERVICE</vt:lpstr>
      <vt:lpstr>THEMA 4: CONTENT MARKETING VS. PAID ADVERTISEMENT</vt:lpstr>
      <vt:lpstr>THEMA 4: CONTENT MARKETING VS. PAID ADVERTISEMENT</vt:lpstr>
      <vt:lpstr>THEMA 5: OSTEUROPA – MARKT- UND ZIELGRUPPENANALYSE</vt:lpstr>
      <vt:lpstr>VIELEN DANK!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Poppen, Hendrik</dc:creator>
  <cp:lastModifiedBy>Poppen, Hendrik</cp:lastModifiedBy>
  <cp:revision>156</cp:revision>
  <dcterms:created xsi:type="dcterms:W3CDTF">2021-05-15T14:55:26Z</dcterms:created>
  <dcterms:modified xsi:type="dcterms:W3CDTF">2021-05-17T23:40:27Z</dcterms:modified>
</cp:coreProperties>
</file>